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57" r:id="rId3"/>
    <p:sldId id="273" r:id="rId4"/>
    <p:sldId id="262" r:id="rId5"/>
    <p:sldId id="283" r:id="rId6"/>
    <p:sldId id="261" r:id="rId7"/>
    <p:sldId id="264" r:id="rId8"/>
    <p:sldId id="265" r:id="rId9"/>
    <p:sldId id="277" r:id="rId10"/>
    <p:sldId id="274" r:id="rId11"/>
    <p:sldId id="286" r:id="rId12"/>
    <p:sldId id="266" r:id="rId13"/>
    <p:sldId id="275" r:id="rId14"/>
    <p:sldId id="287" r:id="rId15"/>
    <p:sldId id="267" r:id="rId16"/>
    <p:sldId id="276" r:id="rId17"/>
    <p:sldId id="288" r:id="rId18"/>
    <p:sldId id="268" r:id="rId19"/>
    <p:sldId id="278" r:id="rId20"/>
    <p:sldId id="280" r:id="rId21"/>
    <p:sldId id="290" r:id="rId22"/>
    <p:sldId id="269" r:id="rId23"/>
    <p:sldId id="282" r:id="rId24"/>
    <p:sldId id="285" r:id="rId25"/>
    <p:sldId id="289" r:id="rId26"/>
    <p:sldId id="270" r:id="rId27"/>
    <p:sldId id="284" r:id="rId28"/>
    <p:sldId id="291" r:id="rId29"/>
    <p:sldId id="281" r:id="rId30"/>
    <p:sldId id="271" r:id="rId31"/>
  </p:sldIdLst>
  <p:sldSz cx="12192000" cy="6858000"/>
  <p:notesSz cx="6858000" cy="9144000"/>
  <p:defaultTextStyle>
    <a:defPPr>
      <a:defRPr lang="en-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23"/>
    <p:restoredTop sz="93235"/>
  </p:normalViewPr>
  <p:slideViewPr>
    <p:cSldViewPr snapToGrid="0">
      <p:cViewPr varScale="1">
        <p:scale>
          <a:sx n="104" d="100"/>
          <a:sy n="104" d="100"/>
        </p:scale>
        <p:origin x="208" y="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826375-3AE1-3247-8959-55B1CB34B833}" type="datetimeFigureOut">
              <a:rPr lang="en-TR" smtClean="0"/>
              <a:t>25.05.2024</a:t>
            </a:fld>
            <a:endParaRPr lang="en-T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2F77E8-5269-B740-8BFE-A3FF175D6B0B}" type="slidenum">
              <a:rPr lang="en-TR" smtClean="0"/>
              <a:t>‹#›</a:t>
            </a:fld>
            <a:endParaRPr lang="en-TR"/>
          </a:p>
        </p:txBody>
      </p:sp>
    </p:spTree>
    <p:extLst>
      <p:ext uri="{BB962C8B-B14F-4D97-AF65-F5344CB8AC3E}">
        <p14:creationId xmlns:p14="http://schemas.microsoft.com/office/powerpoint/2010/main" val="1774439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dirty="0"/>
          </a:p>
        </p:txBody>
      </p:sp>
      <p:sp>
        <p:nvSpPr>
          <p:cNvPr id="4" name="Slide Number Placeholder 3"/>
          <p:cNvSpPr>
            <a:spLocks noGrp="1"/>
          </p:cNvSpPr>
          <p:nvPr>
            <p:ph type="sldNum" sz="quarter" idx="5"/>
          </p:nvPr>
        </p:nvSpPr>
        <p:spPr/>
        <p:txBody>
          <a:bodyPr/>
          <a:lstStyle/>
          <a:p>
            <a:fld id="{B42F77E8-5269-B740-8BFE-A3FF175D6B0B}" type="slidenum">
              <a:rPr lang="en-TR" smtClean="0"/>
              <a:t>1</a:t>
            </a:fld>
            <a:endParaRPr lang="en-TR"/>
          </a:p>
        </p:txBody>
      </p:sp>
    </p:spTree>
    <p:extLst>
      <p:ext uri="{BB962C8B-B14F-4D97-AF65-F5344CB8AC3E}">
        <p14:creationId xmlns:p14="http://schemas.microsoft.com/office/powerpoint/2010/main" val="3810041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dirty="0"/>
          </a:p>
        </p:txBody>
      </p:sp>
      <p:sp>
        <p:nvSpPr>
          <p:cNvPr id="4" name="Slide Number Placeholder 3"/>
          <p:cNvSpPr>
            <a:spLocks noGrp="1"/>
          </p:cNvSpPr>
          <p:nvPr>
            <p:ph type="sldNum" sz="quarter" idx="5"/>
          </p:nvPr>
        </p:nvSpPr>
        <p:spPr/>
        <p:txBody>
          <a:bodyPr/>
          <a:lstStyle/>
          <a:p>
            <a:fld id="{B42F77E8-5269-B740-8BFE-A3FF175D6B0B}" type="slidenum">
              <a:rPr lang="en-TR" smtClean="0"/>
              <a:t>2</a:t>
            </a:fld>
            <a:endParaRPr lang="en-TR"/>
          </a:p>
        </p:txBody>
      </p:sp>
    </p:spTree>
    <p:extLst>
      <p:ext uri="{BB962C8B-B14F-4D97-AF65-F5344CB8AC3E}">
        <p14:creationId xmlns:p14="http://schemas.microsoft.com/office/powerpoint/2010/main" val="1691461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R" dirty="0"/>
          </a:p>
        </p:txBody>
      </p:sp>
      <p:sp>
        <p:nvSpPr>
          <p:cNvPr id="4" name="Slide Number Placeholder 3"/>
          <p:cNvSpPr>
            <a:spLocks noGrp="1"/>
          </p:cNvSpPr>
          <p:nvPr>
            <p:ph type="sldNum" sz="quarter" idx="5"/>
          </p:nvPr>
        </p:nvSpPr>
        <p:spPr/>
        <p:txBody>
          <a:bodyPr/>
          <a:lstStyle/>
          <a:p>
            <a:fld id="{B42F77E8-5269-B740-8BFE-A3FF175D6B0B}" type="slidenum">
              <a:rPr lang="en-TR" smtClean="0"/>
              <a:t>30</a:t>
            </a:fld>
            <a:endParaRPr lang="en-TR"/>
          </a:p>
        </p:txBody>
      </p:sp>
    </p:spTree>
    <p:extLst>
      <p:ext uri="{BB962C8B-B14F-4D97-AF65-F5344CB8AC3E}">
        <p14:creationId xmlns:p14="http://schemas.microsoft.com/office/powerpoint/2010/main" val="28851337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18CD9-51F6-07DE-598E-3320389F00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TR"/>
          </a:p>
        </p:txBody>
      </p:sp>
      <p:sp>
        <p:nvSpPr>
          <p:cNvPr id="3" name="Subtitle 2">
            <a:extLst>
              <a:ext uri="{FF2B5EF4-FFF2-40B4-BE49-F238E27FC236}">
                <a16:creationId xmlns:a16="http://schemas.microsoft.com/office/drawing/2014/main" id="{2F6F191E-D621-2011-1397-3B960E8BBB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TR"/>
          </a:p>
        </p:txBody>
      </p:sp>
      <p:sp>
        <p:nvSpPr>
          <p:cNvPr id="4" name="Date Placeholder 3">
            <a:extLst>
              <a:ext uri="{FF2B5EF4-FFF2-40B4-BE49-F238E27FC236}">
                <a16:creationId xmlns:a16="http://schemas.microsoft.com/office/drawing/2014/main" id="{024454E7-AC57-D25C-826E-C0B0C12ACC61}"/>
              </a:ext>
            </a:extLst>
          </p:cNvPr>
          <p:cNvSpPr>
            <a:spLocks noGrp="1"/>
          </p:cNvSpPr>
          <p:nvPr>
            <p:ph type="dt" sz="half" idx="10"/>
          </p:nvPr>
        </p:nvSpPr>
        <p:spPr/>
        <p:txBody>
          <a:bodyPr/>
          <a:lstStyle/>
          <a:p>
            <a:fld id="{D0046214-D3DE-8844-BF8D-935C83601D29}" type="datetimeFigureOut">
              <a:rPr lang="en-TR" smtClean="0"/>
              <a:t>25.05.2024</a:t>
            </a:fld>
            <a:endParaRPr lang="en-TR"/>
          </a:p>
        </p:txBody>
      </p:sp>
      <p:sp>
        <p:nvSpPr>
          <p:cNvPr id="5" name="Footer Placeholder 4">
            <a:extLst>
              <a:ext uri="{FF2B5EF4-FFF2-40B4-BE49-F238E27FC236}">
                <a16:creationId xmlns:a16="http://schemas.microsoft.com/office/drawing/2014/main" id="{2F7AB2EB-C99B-B3D1-355A-41CE2E7EDF2D}"/>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D5540F77-AB51-F2E3-BAC9-F925D9FC408B}"/>
              </a:ext>
            </a:extLst>
          </p:cNvPr>
          <p:cNvSpPr>
            <a:spLocks noGrp="1"/>
          </p:cNvSpPr>
          <p:nvPr>
            <p:ph type="sldNum" sz="quarter" idx="12"/>
          </p:nvPr>
        </p:nvSpPr>
        <p:spPr/>
        <p:txBody>
          <a:bodyPr/>
          <a:lstStyle/>
          <a:p>
            <a:fld id="{DD293638-B6AD-8445-8DE5-8044D62F9545}" type="slidenum">
              <a:rPr lang="en-TR" smtClean="0"/>
              <a:t>‹#›</a:t>
            </a:fld>
            <a:endParaRPr lang="en-TR"/>
          </a:p>
        </p:txBody>
      </p:sp>
    </p:spTree>
    <p:extLst>
      <p:ext uri="{BB962C8B-B14F-4D97-AF65-F5344CB8AC3E}">
        <p14:creationId xmlns:p14="http://schemas.microsoft.com/office/powerpoint/2010/main" val="3042146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8FCB3-38AF-3CCE-BA01-692FE2D6FA17}"/>
              </a:ext>
            </a:extLst>
          </p:cNvPr>
          <p:cNvSpPr>
            <a:spLocks noGrp="1"/>
          </p:cNvSpPr>
          <p:nvPr>
            <p:ph type="title"/>
          </p:nvPr>
        </p:nvSpPr>
        <p:spPr/>
        <p:txBody>
          <a:bodyPr/>
          <a:lstStyle/>
          <a:p>
            <a:r>
              <a:rPr lang="en-US"/>
              <a:t>Click to edit Master title style</a:t>
            </a:r>
            <a:endParaRPr lang="en-TR"/>
          </a:p>
        </p:txBody>
      </p:sp>
      <p:sp>
        <p:nvSpPr>
          <p:cNvPr id="3" name="Vertical Text Placeholder 2">
            <a:extLst>
              <a:ext uri="{FF2B5EF4-FFF2-40B4-BE49-F238E27FC236}">
                <a16:creationId xmlns:a16="http://schemas.microsoft.com/office/drawing/2014/main" id="{4B363626-134E-AABD-78A3-A3533EA7556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0DDE0043-23CF-2DDF-4DF0-F933F59CF03B}"/>
              </a:ext>
            </a:extLst>
          </p:cNvPr>
          <p:cNvSpPr>
            <a:spLocks noGrp="1"/>
          </p:cNvSpPr>
          <p:nvPr>
            <p:ph type="dt" sz="half" idx="10"/>
          </p:nvPr>
        </p:nvSpPr>
        <p:spPr/>
        <p:txBody>
          <a:bodyPr/>
          <a:lstStyle/>
          <a:p>
            <a:fld id="{D0046214-D3DE-8844-BF8D-935C83601D29}" type="datetimeFigureOut">
              <a:rPr lang="en-TR" smtClean="0"/>
              <a:t>25.05.2024</a:t>
            </a:fld>
            <a:endParaRPr lang="en-TR"/>
          </a:p>
        </p:txBody>
      </p:sp>
      <p:sp>
        <p:nvSpPr>
          <p:cNvPr id="5" name="Footer Placeholder 4">
            <a:extLst>
              <a:ext uri="{FF2B5EF4-FFF2-40B4-BE49-F238E27FC236}">
                <a16:creationId xmlns:a16="http://schemas.microsoft.com/office/drawing/2014/main" id="{E8B3ABB4-4E31-179A-E3BB-D2DC3A8D111F}"/>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30E6D3D7-0612-157A-9A92-856968CC6ACB}"/>
              </a:ext>
            </a:extLst>
          </p:cNvPr>
          <p:cNvSpPr>
            <a:spLocks noGrp="1"/>
          </p:cNvSpPr>
          <p:nvPr>
            <p:ph type="sldNum" sz="quarter" idx="12"/>
          </p:nvPr>
        </p:nvSpPr>
        <p:spPr/>
        <p:txBody>
          <a:bodyPr/>
          <a:lstStyle/>
          <a:p>
            <a:fld id="{DD293638-B6AD-8445-8DE5-8044D62F9545}" type="slidenum">
              <a:rPr lang="en-TR" smtClean="0"/>
              <a:t>‹#›</a:t>
            </a:fld>
            <a:endParaRPr lang="en-TR"/>
          </a:p>
        </p:txBody>
      </p:sp>
    </p:spTree>
    <p:extLst>
      <p:ext uri="{BB962C8B-B14F-4D97-AF65-F5344CB8AC3E}">
        <p14:creationId xmlns:p14="http://schemas.microsoft.com/office/powerpoint/2010/main" val="4200810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BE078A-8307-9A99-0322-F4CE02B4DFD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TR"/>
          </a:p>
        </p:txBody>
      </p:sp>
      <p:sp>
        <p:nvSpPr>
          <p:cNvPr id="3" name="Vertical Text Placeholder 2">
            <a:extLst>
              <a:ext uri="{FF2B5EF4-FFF2-40B4-BE49-F238E27FC236}">
                <a16:creationId xmlns:a16="http://schemas.microsoft.com/office/drawing/2014/main" id="{92A41F33-CA7D-A5D8-517D-60D1D6E3A9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E0A0AF1B-55EC-41D4-6984-738D453EC3AA}"/>
              </a:ext>
            </a:extLst>
          </p:cNvPr>
          <p:cNvSpPr>
            <a:spLocks noGrp="1"/>
          </p:cNvSpPr>
          <p:nvPr>
            <p:ph type="dt" sz="half" idx="10"/>
          </p:nvPr>
        </p:nvSpPr>
        <p:spPr/>
        <p:txBody>
          <a:bodyPr/>
          <a:lstStyle/>
          <a:p>
            <a:fld id="{D0046214-D3DE-8844-BF8D-935C83601D29}" type="datetimeFigureOut">
              <a:rPr lang="en-TR" smtClean="0"/>
              <a:t>25.05.2024</a:t>
            </a:fld>
            <a:endParaRPr lang="en-TR"/>
          </a:p>
        </p:txBody>
      </p:sp>
      <p:sp>
        <p:nvSpPr>
          <p:cNvPr id="5" name="Footer Placeholder 4">
            <a:extLst>
              <a:ext uri="{FF2B5EF4-FFF2-40B4-BE49-F238E27FC236}">
                <a16:creationId xmlns:a16="http://schemas.microsoft.com/office/drawing/2014/main" id="{6B235E16-CDFA-CB61-FF40-A6620C4754A2}"/>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956874D9-EDD3-29B1-04A3-F3C2BA8E985F}"/>
              </a:ext>
            </a:extLst>
          </p:cNvPr>
          <p:cNvSpPr>
            <a:spLocks noGrp="1"/>
          </p:cNvSpPr>
          <p:nvPr>
            <p:ph type="sldNum" sz="quarter" idx="12"/>
          </p:nvPr>
        </p:nvSpPr>
        <p:spPr/>
        <p:txBody>
          <a:bodyPr/>
          <a:lstStyle/>
          <a:p>
            <a:fld id="{DD293638-B6AD-8445-8DE5-8044D62F9545}" type="slidenum">
              <a:rPr lang="en-TR" smtClean="0"/>
              <a:t>‹#›</a:t>
            </a:fld>
            <a:endParaRPr lang="en-TR"/>
          </a:p>
        </p:txBody>
      </p:sp>
    </p:spTree>
    <p:extLst>
      <p:ext uri="{BB962C8B-B14F-4D97-AF65-F5344CB8AC3E}">
        <p14:creationId xmlns:p14="http://schemas.microsoft.com/office/powerpoint/2010/main" val="1772445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0690C-9E3E-3DF6-AC32-FFB52B6BB03E}"/>
              </a:ext>
            </a:extLst>
          </p:cNvPr>
          <p:cNvSpPr>
            <a:spLocks noGrp="1"/>
          </p:cNvSpPr>
          <p:nvPr>
            <p:ph type="title"/>
          </p:nvPr>
        </p:nvSpPr>
        <p:spPr/>
        <p:txBody>
          <a:bodyPr/>
          <a:lstStyle/>
          <a:p>
            <a:r>
              <a:rPr lang="en-US"/>
              <a:t>Click to edit Master title style</a:t>
            </a:r>
            <a:endParaRPr lang="en-TR"/>
          </a:p>
        </p:txBody>
      </p:sp>
      <p:sp>
        <p:nvSpPr>
          <p:cNvPr id="3" name="Content Placeholder 2">
            <a:extLst>
              <a:ext uri="{FF2B5EF4-FFF2-40B4-BE49-F238E27FC236}">
                <a16:creationId xmlns:a16="http://schemas.microsoft.com/office/drawing/2014/main" id="{1781E792-761D-A227-3A83-58C9BC7960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3B056039-C9CB-9C3A-D423-E980A347880E}"/>
              </a:ext>
            </a:extLst>
          </p:cNvPr>
          <p:cNvSpPr>
            <a:spLocks noGrp="1"/>
          </p:cNvSpPr>
          <p:nvPr>
            <p:ph type="dt" sz="half" idx="10"/>
          </p:nvPr>
        </p:nvSpPr>
        <p:spPr/>
        <p:txBody>
          <a:bodyPr/>
          <a:lstStyle/>
          <a:p>
            <a:fld id="{D0046214-D3DE-8844-BF8D-935C83601D29}" type="datetimeFigureOut">
              <a:rPr lang="en-TR" smtClean="0"/>
              <a:t>25.05.2024</a:t>
            </a:fld>
            <a:endParaRPr lang="en-TR"/>
          </a:p>
        </p:txBody>
      </p:sp>
      <p:sp>
        <p:nvSpPr>
          <p:cNvPr id="5" name="Footer Placeholder 4">
            <a:extLst>
              <a:ext uri="{FF2B5EF4-FFF2-40B4-BE49-F238E27FC236}">
                <a16:creationId xmlns:a16="http://schemas.microsoft.com/office/drawing/2014/main" id="{196BC837-9D06-A24C-062B-4F7E3B94C2A9}"/>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8B2822CF-D88C-216B-8181-D02E9E3F9B36}"/>
              </a:ext>
            </a:extLst>
          </p:cNvPr>
          <p:cNvSpPr>
            <a:spLocks noGrp="1"/>
          </p:cNvSpPr>
          <p:nvPr>
            <p:ph type="sldNum" sz="quarter" idx="12"/>
          </p:nvPr>
        </p:nvSpPr>
        <p:spPr/>
        <p:txBody>
          <a:bodyPr/>
          <a:lstStyle/>
          <a:p>
            <a:fld id="{DD293638-B6AD-8445-8DE5-8044D62F9545}" type="slidenum">
              <a:rPr lang="en-TR" smtClean="0"/>
              <a:t>‹#›</a:t>
            </a:fld>
            <a:endParaRPr lang="en-TR"/>
          </a:p>
        </p:txBody>
      </p:sp>
    </p:spTree>
    <p:extLst>
      <p:ext uri="{BB962C8B-B14F-4D97-AF65-F5344CB8AC3E}">
        <p14:creationId xmlns:p14="http://schemas.microsoft.com/office/powerpoint/2010/main" val="618023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8FBF1-2B19-7994-B7FB-5BB74FBC28F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TR"/>
          </a:p>
        </p:txBody>
      </p:sp>
      <p:sp>
        <p:nvSpPr>
          <p:cNvPr id="3" name="Text Placeholder 2">
            <a:extLst>
              <a:ext uri="{FF2B5EF4-FFF2-40B4-BE49-F238E27FC236}">
                <a16:creationId xmlns:a16="http://schemas.microsoft.com/office/drawing/2014/main" id="{C9E7DCE0-BB34-8498-639F-6BC9B204F60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1DF4B7B-6021-CC74-B66B-8B2C4EEE5265}"/>
              </a:ext>
            </a:extLst>
          </p:cNvPr>
          <p:cNvSpPr>
            <a:spLocks noGrp="1"/>
          </p:cNvSpPr>
          <p:nvPr>
            <p:ph type="dt" sz="half" idx="10"/>
          </p:nvPr>
        </p:nvSpPr>
        <p:spPr/>
        <p:txBody>
          <a:bodyPr/>
          <a:lstStyle/>
          <a:p>
            <a:fld id="{D0046214-D3DE-8844-BF8D-935C83601D29}" type="datetimeFigureOut">
              <a:rPr lang="en-TR" smtClean="0"/>
              <a:t>25.05.2024</a:t>
            </a:fld>
            <a:endParaRPr lang="en-TR"/>
          </a:p>
        </p:txBody>
      </p:sp>
      <p:sp>
        <p:nvSpPr>
          <p:cNvPr id="5" name="Footer Placeholder 4">
            <a:extLst>
              <a:ext uri="{FF2B5EF4-FFF2-40B4-BE49-F238E27FC236}">
                <a16:creationId xmlns:a16="http://schemas.microsoft.com/office/drawing/2014/main" id="{453F9BA0-DB8D-3A14-4CC5-3DE12BD6E103}"/>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982A4070-BBEE-77E0-36D4-579D8F390B43}"/>
              </a:ext>
            </a:extLst>
          </p:cNvPr>
          <p:cNvSpPr>
            <a:spLocks noGrp="1"/>
          </p:cNvSpPr>
          <p:nvPr>
            <p:ph type="sldNum" sz="quarter" idx="12"/>
          </p:nvPr>
        </p:nvSpPr>
        <p:spPr/>
        <p:txBody>
          <a:bodyPr/>
          <a:lstStyle/>
          <a:p>
            <a:fld id="{DD293638-B6AD-8445-8DE5-8044D62F9545}" type="slidenum">
              <a:rPr lang="en-TR" smtClean="0"/>
              <a:t>‹#›</a:t>
            </a:fld>
            <a:endParaRPr lang="en-TR"/>
          </a:p>
        </p:txBody>
      </p:sp>
    </p:spTree>
    <p:extLst>
      <p:ext uri="{BB962C8B-B14F-4D97-AF65-F5344CB8AC3E}">
        <p14:creationId xmlns:p14="http://schemas.microsoft.com/office/powerpoint/2010/main" val="651302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D0B1B-3F74-161D-F514-8ADB0AB46A78}"/>
              </a:ext>
            </a:extLst>
          </p:cNvPr>
          <p:cNvSpPr>
            <a:spLocks noGrp="1"/>
          </p:cNvSpPr>
          <p:nvPr>
            <p:ph type="title"/>
          </p:nvPr>
        </p:nvSpPr>
        <p:spPr/>
        <p:txBody>
          <a:bodyPr/>
          <a:lstStyle/>
          <a:p>
            <a:r>
              <a:rPr lang="en-US"/>
              <a:t>Click to edit Master title style</a:t>
            </a:r>
            <a:endParaRPr lang="en-TR"/>
          </a:p>
        </p:txBody>
      </p:sp>
      <p:sp>
        <p:nvSpPr>
          <p:cNvPr id="3" name="Content Placeholder 2">
            <a:extLst>
              <a:ext uri="{FF2B5EF4-FFF2-40B4-BE49-F238E27FC236}">
                <a16:creationId xmlns:a16="http://schemas.microsoft.com/office/drawing/2014/main" id="{4B528F05-629E-DA02-B5B5-726F1930B8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Content Placeholder 3">
            <a:extLst>
              <a:ext uri="{FF2B5EF4-FFF2-40B4-BE49-F238E27FC236}">
                <a16:creationId xmlns:a16="http://schemas.microsoft.com/office/drawing/2014/main" id="{D35EE5A8-C3FB-91AD-9635-6CEBE7C30A7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5" name="Date Placeholder 4">
            <a:extLst>
              <a:ext uri="{FF2B5EF4-FFF2-40B4-BE49-F238E27FC236}">
                <a16:creationId xmlns:a16="http://schemas.microsoft.com/office/drawing/2014/main" id="{7037BB03-A635-C901-D491-4DDF691156DF}"/>
              </a:ext>
            </a:extLst>
          </p:cNvPr>
          <p:cNvSpPr>
            <a:spLocks noGrp="1"/>
          </p:cNvSpPr>
          <p:nvPr>
            <p:ph type="dt" sz="half" idx="10"/>
          </p:nvPr>
        </p:nvSpPr>
        <p:spPr/>
        <p:txBody>
          <a:bodyPr/>
          <a:lstStyle/>
          <a:p>
            <a:fld id="{D0046214-D3DE-8844-BF8D-935C83601D29}" type="datetimeFigureOut">
              <a:rPr lang="en-TR" smtClean="0"/>
              <a:t>25.05.2024</a:t>
            </a:fld>
            <a:endParaRPr lang="en-TR"/>
          </a:p>
        </p:txBody>
      </p:sp>
      <p:sp>
        <p:nvSpPr>
          <p:cNvPr id="6" name="Footer Placeholder 5">
            <a:extLst>
              <a:ext uri="{FF2B5EF4-FFF2-40B4-BE49-F238E27FC236}">
                <a16:creationId xmlns:a16="http://schemas.microsoft.com/office/drawing/2014/main" id="{495042C0-99F0-63D7-78CB-077059307877}"/>
              </a:ext>
            </a:extLst>
          </p:cNvPr>
          <p:cNvSpPr>
            <a:spLocks noGrp="1"/>
          </p:cNvSpPr>
          <p:nvPr>
            <p:ph type="ftr" sz="quarter" idx="11"/>
          </p:nvPr>
        </p:nvSpPr>
        <p:spPr/>
        <p:txBody>
          <a:bodyPr/>
          <a:lstStyle/>
          <a:p>
            <a:endParaRPr lang="en-TR"/>
          </a:p>
        </p:txBody>
      </p:sp>
      <p:sp>
        <p:nvSpPr>
          <p:cNvPr id="7" name="Slide Number Placeholder 6">
            <a:extLst>
              <a:ext uri="{FF2B5EF4-FFF2-40B4-BE49-F238E27FC236}">
                <a16:creationId xmlns:a16="http://schemas.microsoft.com/office/drawing/2014/main" id="{F8129A1A-BB42-671F-2F2E-2AB383F48295}"/>
              </a:ext>
            </a:extLst>
          </p:cNvPr>
          <p:cNvSpPr>
            <a:spLocks noGrp="1"/>
          </p:cNvSpPr>
          <p:nvPr>
            <p:ph type="sldNum" sz="quarter" idx="12"/>
          </p:nvPr>
        </p:nvSpPr>
        <p:spPr/>
        <p:txBody>
          <a:bodyPr/>
          <a:lstStyle/>
          <a:p>
            <a:fld id="{DD293638-B6AD-8445-8DE5-8044D62F9545}" type="slidenum">
              <a:rPr lang="en-TR" smtClean="0"/>
              <a:t>‹#›</a:t>
            </a:fld>
            <a:endParaRPr lang="en-TR"/>
          </a:p>
        </p:txBody>
      </p:sp>
    </p:spTree>
    <p:extLst>
      <p:ext uri="{BB962C8B-B14F-4D97-AF65-F5344CB8AC3E}">
        <p14:creationId xmlns:p14="http://schemas.microsoft.com/office/powerpoint/2010/main" val="4166676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BA5DD-7ED9-4BC1-3B4C-CC1CC0D94B38}"/>
              </a:ext>
            </a:extLst>
          </p:cNvPr>
          <p:cNvSpPr>
            <a:spLocks noGrp="1"/>
          </p:cNvSpPr>
          <p:nvPr>
            <p:ph type="title"/>
          </p:nvPr>
        </p:nvSpPr>
        <p:spPr>
          <a:xfrm>
            <a:off x="839788" y="365125"/>
            <a:ext cx="10515600" cy="1325563"/>
          </a:xfrm>
        </p:spPr>
        <p:txBody>
          <a:bodyPr/>
          <a:lstStyle/>
          <a:p>
            <a:r>
              <a:rPr lang="en-US"/>
              <a:t>Click to edit Master title style</a:t>
            </a:r>
            <a:endParaRPr lang="en-TR"/>
          </a:p>
        </p:txBody>
      </p:sp>
      <p:sp>
        <p:nvSpPr>
          <p:cNvPr id="3" name="Text Placeholder 2">
            <a:extLst>
              <a:ext uri="{FF2B5EF4-FFF2-40B4-BE49-F238E27FC236}">
                <a16:creationId xmlns:a16="http://schemas.microsoft.com/office/drawing/2014/main" id="{CF30F8DC-DAD5-A64B-0AE4-18D94E8A1D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D45E1B-8E57-6EFD-D9FC-FB8FCF52A3A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5" name="Text Placeholder 4">
            <a:extLst>
              <a:ext uri="{FF2B5EF4-FFF2-40B4-BE49-F238E27FC236}">
                <a16:creationId xmlns:a16="http://schemas.microsoft.com/office/drawing/2014/main" id="{D735A67F-66D8-B238-DE94-450FCACA80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43DFFE-0685-9A36-69B7-A0A8E3ED93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7" name="Date Placeholder 6">
            <a:extLst>
              <a:ext uri="{FF2B5EF4-FFF2-40B4-BE49-F238E27FC236}">
                <a16:creationId xmlns:a16="http://schemas.microsoft.com/office/drawing/2014/main" id="{16305FE5-3723-5A6F-819A-D8DD73F404B7}"/>
              </a:ext>
            </a:extLst>
          </p:cNvPr>
          <p:cNvSpPr>
            <a:spLocks noGrp="1"/>
          </p:cNvSpPr>
          <p:nvPr>
            <p:ph type="dt" sz="half" idx="10"/>
          </p:nvPr>
        </p:nvSpPr>
        <p:spPr/>
        <p:txBody>
          <a:bodyPr/>
          <a:lstStyle/>
          <a:p>
            <a:fld id="{D0046214-D3DE-8844-BF8D-935C83601D29}" type="datetimeFigureOut">
              <a:rPr lang="en-TR" smtClean="0"/>
              <a:t>25.05.2024</a:t>
            </a:fld>
            <a:endParaRPr lang="en-TR"/>
          </a:p>
        </p:txBody>
      </p:sp>
      <p:sp>
        <p:nvSpPr>
          <p:cNvPr id="8" name="Footer Placeholder 7">
            <a:extLst>
              <a:ext uri="{FF2B5EF4-FFF2-40B4-BE49-F238E27FC236}">
                <a16:creationId xmlns:a16="http://schemas.microsoft.com/office/drawing/2014/main" id="{C702C240-64BD-1F06-01F1-11325F28F4B3}"/>
              </a:ext>
            </a:extLst>
          </p:cNvPr>
          <p:cNvSpPr>
            <a:spLocks noGrp="1"/>
          </p:cNvSpPr>
          <p:nvPr>
            <p:ph type="ftr" sz="quarter" idx="11"/>
          </p:nvPr>
        </p:nvSpPr>
        <p:spPr/>
        <p:txBody>
          <a:bodyPr/>
          <a:lstStyle/>
          <a:p>
            <a:endParaRPr lang="en-TR"/>
          </a:p>
        </p:txBody>
      </p:sp>
      <p:sp>
        <p:nvSpPr>
          <p:cNvPr id="9" name="Slide Number Placeholder 8">
            <a:extLst>
              <a:ext uri="{FF2B5EF4-FFF2-40B4-BE49-F238E27FC236}">
                <a16:creationId xmlns:a16="http://schemas.microsoft.com/office/drawing/2014/main" id="{827B6A22-05E2-3EF2-D34E-8D059A356BC1}"/>
              </a:ext>
            </a:extLst>
          </p:cNvPr>
          <p:cNvSpPr>
            <a:spLocks noGrp="1"/>
          </p:cNvSpPr>
          <p:nvPr>
            <p:ph type="sldNum" sz="quarter" idx="12"/>
          </p:nvPr>
        </p:nvSpPr>
        <p:spPr/>
        <p:txBody>
          <a:bodyPr/>
          <a:lstStyle/>
          <a:p>
            <a:fld id="{DD293638-B6AD-8445-8DE5-8044D62F9545}" type="slidenum">
              <a:rPr lang="en-TR" smtClean="0"/>
              <a:t>‹#›</a:t>
            </a:fld>
            <a:endParaRPr lang="en-TR"/>
          </a:p>
        </p:txBody>
      </p:sp>
    </p:spTree>
    <p:extLst>
      <p:ext uri="{BB962C8B-B14F-4D97-AF65-F5344CB8AC3E}">
        <p14:creationId xmlns:p14="http://schemas.microsoft.com/office/powerpoint/2010/main" val="1218894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67370-C2A3-8CD5-937E-3A95D1B84E88}"/>
              </a:ext>
            </a:extLst>
          </p:cNvPr>
          <p:cNvSpPr>
            <a:spLocks noGrp="1"/>
          </p:cNvSpPr>
          <p:nvPr>
            <p:ph type="title"/>
          </p:nvPr>
        </p:nvSpPr>
        <p:spPr/>
        <p:txBody>
          <a:bodyPr/>
          <a:lstStyle/>
          <a:p>
            <a:r>
              <a:rPr lang="en-US"/>
              <a:t>Click to edit Master title style</a:t>
            </a:r>
            <a:endParaRPr lang="en-TR"/>
          </a:p>
        </p:txBody>
      </p:sp>
      <p:sp>
        <p:nvSpPr>
          <p:cNvPr id="3" name="Date Placeholder 2">
            <a:extLst>
              <a:ext uri="{FF2B5EF4-FFF2-40B4-BE49-F238E27FC236}">
                <a16:creationId xmlns:a16="http://schemas.microsoft.com/office/drawing/2014/main" id="{961B4857-1FC5-2D22-2883-DE6722A5EFD9}"/>
              </a:ext>
            </a:extLst>
          </p:cNvPr>
          <p:cNvSpPr>
            <a:spLocks noGrp="1"/>
          </p:cNvSpPr>
          <p:nvPr>
            <p:ph type="dt" sz="half" idx="10"/>
          </p:nvPr>
        </p:nvSpPr>
        <p:spPr/>
        <p:txBody>
          <a:bodyPr/>
          <a:lstStyle/>
          <a:p>
            <a:fld id="{D0046214-D3DE-8844-BF8D-935C83601D29}" type="datetimeFigureOut">
              <a:rPr lang="en-TR" smtClean="0"/>
              <a:t>25.05.2024</a:t>
            </a:fld>
            <a:endParaRPr lang="en-TR"/>
          </a:p>
        </p:txBody>
      </p:sp>
      <p:sp>
        <p:nvSpPr>
          <p:cNvPr id="4" name="Footer Placeholder 3">
            <a:extLst>
              <a:ext uri="{FF2B5EF4-FFF2-40B4-BE49-F238E27FC236}">
                <a16:creationId xmlns:a16="http://schemas.microsoft.com/office/drawing/2014/main" id="{75317A6F-A778-BA9F-E855-218ABC071DE2}"/>
              </a:ext>
            </a:extLst>
          </p:cNvPr>
          <p:cNvSpPr>
            <a:spLocks noGrp="1"/>
          </p:cNvSpPr>
          <p:nvPr>
            <p:ph type="ftr" sz="quarter" idx="11"/>
          </p:nvPr>
        </p:nvSpPr>
        <p:spPr/>
        <p:txBody>
          <a:bodyPr/>
          <a:lstStyle/>
          <a:p>
            <a:endParaRPr lang="en-TR"/>
          </a:p>
        </p:txBody>
      </p:sp>
      <p:sp>
        <p:nvSpPr>
          <p:cNvPr id="5" name="Slide Number Placeholder 4">
            <a:extLst>
              <a:ext uri="{FF2B5EF4-FFF2-40B4-BE49-F238E27FC236}">
                <a16:creationId xmlns:a16="http://schemas.microsoft.com/office/drawing/2014/main" id="{387D8376-1BA4-662F-DAEB-2199C5496561}"/>
              </a:ext>
            </a:extLst>
          </p:cNvPr>
          <p:cNvSpPr>
            <a:spLocks noGrp="1"/>
          </p:cNvSpPr>
          <p:nvPr>
            <p:ph type="sldNum" sz="quarter" idx="12"/>
          </p:nvPr>
        </p:nvSpPr>
        <p:spPr/>
        <p:txBody>
          <a:bodyPr/>
          <a:lstStyle/>
          <a:p>
            <a:fld id="{DD293638-B6AD-8445-8DE5-8044D62F9545}" type="slidenum">
              <a:rPr lang="en-TR" smtClean="0"/>
              <a:t>‹#›</a:t>
            </a:fld>
            <a:endParaRPr lang="en-TR"/>
          </a:p>
        </p:txBody>
      </p:sp>
    </p:spTree>
    <p:extLst>
      <p:ext uri="{BB962C8B-B14F-4D97-AF65-F5344CB8AC3E}">
        <p14:creationId xmlns:p14="http://schemas.microsoft.com/office/powerpoint/2010/main" val="2109452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73BA80-D45E-47E3-37BF-4DF88EA4CB0C}"/>
              </a:ext>
            </a:extLst>
          </p:cNvPr>
          <p:cNvSpPr>
            <a:spLocks noGrp="1"/>
          </p:cNvSpPr>
          <p:nvPr>
            <p:ph type="dt" sz="half" idx="10"/>
          </p:nvPr>
        </p:nvSpPr>
        <p:spPr/>
        <p:txBody>
          <a:bodyPr/>
          <a:lstStyle/>
          <a:p>
            <a:fld id="{D0046214-D3DE-8844-BF8D-935C83601D29}" type="datetimeFigureOut">
              <a:rPr lang="en-TR" smtClean="0"/>
              <a:t>25.05.2024</a:t>
            </a:fld>
            <a:endParaRPr lang="en-TR"/>
          </a:p>
        </p:txBody>
      </p:sp>
      <p:sp>
        <p:nvSpPr>
          <p:cNvPr id="3" name="Footer Placeholder 2">
            <a:extLst>
              <a:ext uri="{FF2B5EF4-FFF2-40B4-BE49-F238E27FC236}">
                <a16:creationId xmlns:a16="http://schemas.microsoft.com/office/drawing/2014/main" id="{84F1C34E-1775-D4BD-27E7-51E3B0725BF0}"/>
              </a:ext>
            </a:extLst>
          </p:cNvPr>
          <p:cNvSpPr>
            <a:spLocks noGrp="1"/>
          </p:cNvSpPr>
          <p:nvPr>
            <p:ph type="ftr" sz="quarter" idx="11"/>
          </p:nvPr>
        </p:nvSpPr>
        <p:spPr/>
        <p:txBody>
          <a:bodyPr/>
          <a:lstStyle/>
          <a:p>
            <a:endParaRPr lang="en-TR"/>
          </a:p>
        </p:txBody>
      </p:sp>
      <p:sp>
        <p:nvSpPr>
          <p:cNvPr id="4" name="Slide Number Placeholder 3">
            <a:extLst>
              <a:ext uri="{FF2B5EF4-FFF2-40B4-BE49-F238E27FC236}">
                <a16:creationId xmlns:a16="http://schemas.microsoft.com/office/drawing/2014/main" id="{BC377A9B-9A6E-E95F-0986-5CF9CDD45DCB}"/>
              </a:ext>
            </a:extLst>
          </p:cNvPr>
          <p:cNvSpPr>
            <a:spLocks noGrp="1"/>
          </p:cNvSpPr>
          <p:nvPr>
            <p:ph type="sldNum" sz="quarter" idx="12"/>
          </p:nvPr>
        </p:nvSpPr>
        <p:spPr/>
        <p:txBody>
          <a:bodyPr/>
          <a:lstStyle/>
          <a:p>
            <a:fld id="{DD293638-B6AD-8445-8DE5-8044D62F9545}" type="slidenum">
              <a:rPr lang="en-TR" smtClean="0"/>
              <a:t>‹#›</a:t>
            </a:fld>
            <a:endParaRPr lang="en-TR"/>
          </a:p>
        </p:txBody>
      </p:sp>
    </p:spTree>
    <p:extLst>
      <p:ext uri="{BB962C8B-B14F-4D97-AF65-F5344CB8AC3E}">
        <p14:creationId xmlns:p14="http://schemas.microsoft.com/office/powerpoint/2010/main" val="2853957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EF8CB-CCA2-952D-8635-879C2CE3AA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R"/>
          </a:p>
        </p:txBody>
      </p:sp>
      <p:sp>
        <p:nvSpPr>
          <p:cNvPr id="3" name="Content Placeholder 2">
            <a:extLst>
              <a:ext uri="{FF2B5EF4-FFF2-40B4-BE49-F238E27FC236}">
                <a16:creationId xmlns:a16="http://schemas.microsoft.com/office/drawing/2014/main" id="{C0903127-1D76-FEB7-3D07-0B7B05FF44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Text Placeholder 3">
            <a:extLst>
              <a:ext uri="{FF2B5EF4-FFF2-40B4-BE49-F238E27FC236}">
                <a16:creationId xmlns:a16="http://schemas.microsoft.com/office/drawing/2014/main" id="{DF0ADC6B-4556-BD6B-9719-2F793F9A18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4930F5-B9E3-E972-B637-C384AA0DA67C}"/>
              </a:ext>
            </a:extLst>
          </p:cNvPr>
          <p:cNvSpPr>
            <a:spLocks noGrp="1"/>
          </p:cNvSpPr>
          <p:nvPr>
            <p:ph type="dt" sz="half" idx="10"/>
          </p:nvPr>
        </p:nvSpPr>
        <p:spPr/>
        <p:txBody>
          <a:bodyPr/>
          <a:lstStyle/>
          <a:p>
            <a:fld id="{D0046214-D3DE-8844-BF8D-935C83601D29}" type="datetimeFigureOut">
              <a:rPr lang="en-TR" smtClean="0"/>
              <a:t>25.05.2024</a:t>
            </a:fld>
            <a:endParaRPr lang="en-TR"/>
          </a:p>
        </p:txBody>
      </p:sp>
      <p:sp>
        <p:nvSpPr>
          <p:cNvPr id="6" name="Footer Placeholder 5">
            <a:extLst>
              <a:ext uri="{FF2B5EF4-FFF2-40B4-BE49-F238E27FC236}">
                <a16:creationId xmlns:a16="http://schemas.microsoft.com/office/drawing/2014/main" id="{290B7561-F63D-078C-C512-5E4D5F76543A}"/>
              </a:ext>
            </a:extLst>
          </p:cNvPr>
          <p:cNvSpPr>
            <a:spLocks noGrp="1"/>
          </p:cNvSpPr>
          <p:nvPr>
            <p:ph type="ftr" sz="quarter" idx="11"/>
          </p:nvPr>
        </p:nvSpPr>
        <p:spPr/>
        <p:txBody>
          <a:bodyPr/>
          <a:lstStyle/>
          <a:p>
            <a:endParaRPr lang="en-TR"/>
          </a:p>
        </p:txBody>
      </p:sp>
      <p:sp>
        <p:nvSpPr>
          <p:cNvPr id="7" name="Slide Number Placeholder 6">
            <a:extLst>
              <a:ext uri="{FF2B5EF4-FFF2-40B4-BE49-F238E27FC236}">
                <a16:creationId xmlns:a16="http://schemas.microsoft.com/office/drawing/2014/main" id="{8A2E8817-4746-573D-913F-1F8DD7E2B31B}"/>
              </a:ext>
            </a:extLst>
          </p:cNvPr>
          <p:cNvSpPr>
            <a:spLocks noGrp="1"/>
          </p:cNvSpPr>
          <p:nvPr>
            <p:ph type="sldNum" sz="quarter" idx="12"/>
          </p:nvPr>
        </p:nvSpPr>
        <p:spPr/>
        <p:txBody>
          <a:bodyPr/>
          <a:lstStyle/>
          <a:p>
            <a:fld id="{DD293638-B6AD-8445-8DE5-8044D62F9545}" type="slidenum">
              <a:rPr lang="en-TR" smtClean="0"/>
              <a:t>‹#›</a:t>
            </a:fld>
            <a:endParaRPr lang="en-TR"/>
          </a:p>
        </p:txBody>
      </p:sp>
    </p:spTree>
    <p:extLst>
      <p:ext uri="{BB962C8B-B14F-4D97-AF65-F5344CB8AC3E}">
        <p14:creationId xmlns:p14="http://schemas.microsoft.com/office/powerpoint/2010/main" val="4093236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ACF79-FF24-2497-1D9F-B1C0E1572A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R"/>
          </a:p>
        </p:txBody>
      </p:sp>
      <p:sp>
        <p:nvSpPr>
          <p:cNvPr id="3" name="Picture Placeholder 2">
            <a:extLst>
              <a:ext uri="{FF2B5EF4-FFF2-40B4-BE49-F238E27FC236}">
                <a16:creationId xmlns:a16="http://schemas.microsoft.com/office/drawing/2014/main" id="{AA34A921-2DE4-6470-65C5-2B345501DA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TR"/>
          </a:p>
        </p:txBody>
      </p:sp>
      <p:sp>
        <p:nvSpPr>
          <p:cNvPr id="4" name="Text Placeholder 3">
            <a:extLst>
              <a:ext uri="{FF2B5EF4-FFF2-40B4-BE49-F238E27FC236}">
                <a16:creationId xmlns:a16="http://schemas.microsoft.com/office/drawing/2014/main" id="{DF889D59-3FB6-DABD-A8DB-C587F5ADB9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6CB32D8-A560-D8C9-A6C8-C5BF089A6428}"/>
              </a:ext>
            </a:extLst>
          </p:cNvPr>
          <p:cNvSpPr>
            <a:spLocks noGrp="1"/>
          </p:cNvSpPr>
          <p:nvPr>
            <p:ph type="dt" sz="half" idx="10"/>
          </p:nvPr>
        </p:nvSpPr>
        <p:spPr/>
        <p:txBody>
          <a:bodyPr/>
          <a:lstStyle/>
          <a:p>
            <a:fld id="{D0046214-D3DE-8844-BF8D-935C83601D29}" type="datetimeFigureOut">
              <a:rPr lang="en-TR" smtClean="0"/>
              <a:t>25.05.2024</a:t>
            </a:fld>
            <a:endParaRPr lang="en-TR"/>
          </a:p>
        </p:txBody>
      </p:sp>
      <p:sp>
        <p:nvSpPr>
          <p:cNvPr id="6" name="Footer Placeholder 5">
            <a:extLst>
              <a:ext uri="{FF2B5EF4-FFF2-40B4-BE49-F238E27FC236}">
                <a16:creationId xmlns:a16="http://schemas.microsoft.com/office/drawing/2014/main" id="{536D9507-64CA-E00D-DBBB-13FF9A7906C5}"/>
              </a:ext>
            </a:extLst>
          </p:cNvPr>
          <p:cNvSpPr>
            <a:spLocks noGrp="1"/>
          </p:cNvSpPr>
          <p:nvPr>
            <p:ph type="ftr" sz="quarter" idx="11"/>
          </p:nvPr>
        </p:nvSpPr>
        <p:spPr/>
        <p:txBody>
          <a:bodyPr/>
          <a:lstStyle/>
          <a:p>
            <a:endParaRPr lang="en-TR"/>
          </a:p>
        </p:txBody>
      </p:sp>
      <p:sp>
        <p:nvSpPr>
          <p:cNvPr id="7" name="Slide Number Placeholder 6">
            <a:extLst>
              <a:ext uri="{FF2B5EF4-FFF2-40B4-BE49-F238E27FC236}">
                <a16:creationId xmlns:a16="http://schemas.microsoft.com/office/drawing/2014/main" id="{44636995-A62A-9F1A-8103-25BE3444D6B3}"/>
              </a:ext>
            </a:extLst>
          </p:cNvPr>
          <p:cNvSpPr>
            <a:spLocks noGrp="1"/>
          </p:cNvSpPr>
          <p:nvPr>
            <p:ph type="sldNum" sz="quarter" idx="12"/>
          </p:nvPr>
        </p:nvSpPr>
        <p:spPr/>
        <p:txBody>
          <a:bodyPr/>
          <a:lstStyle/>
          <a:p>
            <a:fld id="{DD293638-B6AD-8445-8DE5-8044D62F9545}" type="slidenum">
              <a:rPr lang="en-TR" smtClean="0"/>
              <a:t>‹#›</a:t>
            </a:fld>
            <a:endParaRPr lang="en-TR"/>
          </a:p>
        </p:txBody>
      </p:sp>
    </p:spTree>
    <p:extLst>
      <p:ext uri="{BB962C8B-B14F-4D97-AF65-F5344CB8AC3E}">
        <p14:creationId xmlns:p14="http://schemas.microsoft.com/office/powerpoint/2010/main" val="1415879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A5D924-437C-31D9-FE2B-CB23EEE5E2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TR"/>
          </a:p>
        </p:txBody>
      </p:sp>
      <p:sp>
        <p:nvSpPr>
          <p:cNvPr id="3" name="Text Placeholder 2">
            <a:extLst>
              <a:ext uri="{FF2B5EF4-FFF2-40B4-BE49-F238E27FC236}">
                <a16:creationId xmlns:a16="http://schemas.microsoft.com/office/drawing/2014/main" id="{CA48AF7E-84EA-1396-D7D6-643E69833F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5BE4E2EF-B58F-0DF2-4EE3-5AE033C4C2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0046214-D3DE-8844-BF8D-935C83601D29}" type="datetimeFigureOut">
              <a:rPr lang="en-TR" smtClean="0"/>
              <a:t>25.05.2024</a:t>
            </a:fld>
            <a:endParaRPr lang="en-TR"/>
          </a:p>
        </p:txBody>
      </p:sp>
      <p:sp>
        <p:nvSpPr>
          <p:cNvPr id="5" name="Footer Placeholder 4">
            <a:extLst>
              <a:ext uri="{FF2B5EF4-FFF2-40B4-BE49-F238E27FC236}">
                <a16:creationId xmlns:a16="http://schemas.microsoft.com/office/drawing/2014/main" id="{A0C1CB1F-5EB4-F0C3-542B-FA8F82EB24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TR"/>
          </a:p>
        </p:txBody>
      </p:sp>
      <p:sp>
        <p:nvSpPr>
          <p:cNvPr id="6" name="Slide Number Placeholder 5">
            <a:extLst>
              <a:ext uri="{FF2B5EF4-FFF2-40B4-BE49-F238E27FC236}">
                <a16:creationId xmlns:a16="http://schemas.microsoft.com/office/drawing/2014/main" id="{BDF23671-49A0-665D-A1AF-D4F8E544DE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D293638-B6AD-8445-8DE5-8044D62F9545}" type="slidenum">
              <a:rPr lang="en-TR" smtClean="0"/>
              <a:t>‹#›</a:t>
            </a:fld>
            <a:endParaRPr lang="en-TR"/>
          </a:p>
        </p:txBody>
      </p:sp>
    </p:spTree>
    <p:extLst>
      <p:ext uri="{BB962C8B-B14F-4D97-AF65-F5344CB8AC3E}">
        <p14:creationId xmlns:p14="http://schemas.microsoft.com/office/powerpoint/2010/main" val="13171511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emirhanbilgic/Emirhans_Method_Deepfake" TargetMode="External"/><Relationship Id="rId2" Type="http://schemas.openxmlformats.org/officeDocument/2006/relationships/hyperlink" Target="https://colab.research.google.com/drive/1mCynH1FuPHOCbfhhk0Iw9NGq20clmXu2?usp=sharing"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yuezunli/celeb-deepfakeforensics" TargetMode="External"/><Relationship Id="rId2" Type="http://schemas.openxmlformats.org/officeDocument/2006/relationships/hyperlink" Target="https://github.com/ondyari/FaceForensics"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Daisy-Zhang/Awesome-Deepfake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2688A-F697-A66C-4E67-392A7BC6AEF5}"/>
              </a:ext>
            </a:extLst>
          </p:cNvPr>
          <p:cNvSpPr>
            <a:spLocks noGrp="1"/>
          </p:cNvSpPr>
          <p:nvPr>
            <p:ph type="ctrTitle"/>
          </p:nvPr>
        </p:nvSpPr>
        <p:spPr/>
        <p:txBody>
          <a:bodyPr/>
          <a:lstStyle/>
          <a:p>
            <a:r>
              <a:rPr lang="en-TR" b="1" dirty="0"/>
              <a:t>Deepfake Detection </a:t>
            </a:r>
          </a:p>
        </p:txBody>
      </p:sp>
      <p:sp>
        <p:nvSpPr>
          <p:cNvPr id="3" name="Subtitle 2">
            <a:extLst>
              <a:ext uri="{FF2B5EF4-FFF2-40B4-BE49-F238E27FC236}">
                <a16:creationId xmlns:a16="http://schemas.microsoft.com/office/drawing/2014/main" id="{4E46CB9B-C69B-800A-A581-772796F96D55}"/>
              </a:ext>
            </a:extLst>
          </p:cNvPr>
          <p:cNvSpPr>
            <a:spLocks noGrp="1"/>
          </p:cNvSpPr>
          <p:nvPr>
            <p:ph type="subTitle" idx="1"/>
          </p:nvPr>
        </p:nvSpPr>
        <p:spPr/>
        <p:txBody>
          <a:bodyPr>
            <a:normAutofit lnSpcReduction="10000"/>
          </a:bodyPr>
          <a:lstStyle/>
          <a:p>
            <a:r>
              <a:rPr lang="en-TR" dirty="0"/>
              <a:t>CMPE593: Deep Learning for Computer Vision</a:t>
            </a:r>
          </a:p>
          <a:p>
            <a:r>
              <a:rPr lang="en-TR" dirty="0"/>
              <a:t>Final Project Presentation </a:t>
            </a:r>
          </a:p>
          <a:p>
            <a:r>
              <a:rPr lang="en-TR" dirty="0"/>
              <a:t>Emirhan Bilgiç</a:t>
            </a:r>
          </a:p>
          <a:p>
            <a:r>
              <a:rPr lang="en-TR" dirty="0"/>
              <a:t>May, 2024</a:t>
            </a:r>
          </a:p>
        </p:txBody>
      </p:sp>
    </p:spTree>
    <p:extLst>
      <p:ext uri="{BB962C8B-B14F-4D97-AF65-F5344CB8AC3E}">
        <p14:creationId xmlns:p14="http://schemas.microsoft.com/office/powerpoint/2010/main" val="19103730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D98FA-5E43-E181-7B4E-F40D73FA6A0B}"/>
              </a:ext>
            </a:extLst>
          </p:cNvPr>
          <p:cNvSpPr>
            <a:spLocks noGrp="1"/>
          </p:cNvSpPr>
          <p:nvPr>
            <p:ph type="title"/>
          </p:nvPr>
        </p:nvSpPr>
        <p:spPr>
          <a:xfrm>
            <a:off x="630936" y="445770"/>
            <a:ext cx="4818888" cy="1481328"/>
          </a:xfrm>
        </p:spPr>
        <p:txBody>
          <a:bodyPr anchor="b">
            <a:normAutofit/>
          </a:bodyPr>
          <a:lstStyle/>
          <a:p>
            <a:r>
              <a:rPr lang="en-US" sz="5400" i="0" u="none" strike="noStrike" dirty="0" err="1">
                <a:effectLst/>
              </a:rPr>
              <a:t>Xception</a:t>
            </a:r>
            <a:endParaRPr lang="en-TR" sz="5400" dirty="0"/>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DB1AFB-D7F1-C6DF-8D35-E50C158AC6F8}"/>
              </a:ext>
            </a:extLst>
          </p:cNvPr>
          <p:cNvSpPr>
            <a:spLocks noGrp="1"/>
          </p:cNvSpPr>
          <p:nvPr>
            <p:ph idx="1"/>
          </p:nvPr>
        </p:nvSpPr>
        <p:spPr>
          <a:xfrm>
            <a:off x="630936" y="2577290"/>
            <a:ext cx="4519798" cy="3466845"/>
          </a:xfrm>
        </p:spPr>
        <p:txBody>
          <a:bodyPr anchor="t">
            <a:normAutofit lnSpcReduction="10000"/>
          </a:bodyPr>
          <a:lstStyle/>
          <a:p>
            <a:pPr algn="just" defTabSz="649224">
              <a:spcBef>
                <a:spcPts val="710"/>
              </a:spcBef>
            </a:pPr>
            <a:r>
              <a:rPr lang="tr-TR" sz="2400" kern="1200" dirty="0" err="1">
                <a:solidFill>
                  <a:schemeClr val="tx1"/>
                </a:solidFill>
                <a:latin typeface="Times New Roman" panose="02020603050405020304" pitchFamily="18" charset="0"/>
                <a:ea typeface="+mn-ea"/>
                <a:cs typeface="+mn-cs"/>
              </a:rPr>
              <a:t>Xception</a:t>
            </a:r>
            <a:r>
              <a:rPr lang="tr-TR" sz="2400" kern="1200" dirty="0">
                <a:solidFill>
                  <a:schemeClr val="tx1"/>
                </a:solidFill>
                <a:latin typeface="Times New Roman" panose="02020603050405020304" pitchFamily="18" charset="0"/>
                <a:ea typeface="+mn-ea"/>
                <a:cs typeface="+mn-cs"/>
              </a:rPr>
              <a:t> is </a:t>
            </a:r>
            <a:r>
              <a:rPr lang="tr-TR" sz="2400" kern="1200" dirty="0" err="1">
                <a:solidFill>
                  <a:schemeClr val="tx1"/>
                </a:solidFill>
                <a:latin typeface="Times New Roman" panose="02020603050405020304" pitchFamily="18" charset="0"/>
                <a:ea typeface="+mn-ea"/>
                <a:cs typeface="+mn-cs"/>
              </a:rPr>
              <a:t>built</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exclusively</a:t>
            </a:r>
            <a:r>
              <a:rPr lang="tr-TR" sz="2400" kern="1200" dirty="0">
                <a:solidFill>
                  <a:schemeClr val="tx1"/>
                </a:solidFill>
                <a:latin typeface="Times New Roman" panose="02020603050405020304" pitchFamily="18" charset="0"/>
                <a:ea typeface="+mn-ea"/>
                <a:cs typeface="+mn-cs"/>
              </a:rPr>
              <a:t> on </a:t>
            </a:r>
            <a:r>
              <a:rPr lang="tr-TR" sz="2400" kern="1200" dirty="0" err="1">
                <a:solidFill>
                  <a:schemeClr val="tx1"/>
                </a:solidFill>
                <a:latin typeface="Times New Roman" panose="02020603050405020304" pitchFamily="18" charset="0"/>
                <a:ea typeface="+mn-ea"/>
                <a:cs typeface="+mn-cs"/>
              </a:rPr>
              <a:t>depthwise</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separable</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convolution</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layers</a:t>
            </a:r>
            <a:r>
              <a:rPr lang="tr-TR" sz="2400" kern="1200" dirty="0">
                <a:solidFill>
                  <a:schemeClr val="tx1"/>
                </a:solidFill>
                <a:latin typeface="Times New Roman" panose="02020603050405020304" pitchFamily="18" charset="0"/>
                <a:ea typeface="+mn-ea"/>
                <a:cs typeface="+mn-cs"/>
              </a:rPr>
              <a:t>. At </a:t>
            </a:r>
            <a:r>
              <a:rPr lang="tr-TR" sz="2400" kern="1200" dirty="0" err="1">
                <a:solidFill>
                  <a:schemeClr val="tx1"/>
                </a:solidFill>
                <a:latin typeface="Times New Roman" panose="02020603050405020304" pitchFamily="18" charset="0"/>
                <a:ea typeface="+mn-ea"/>
                <a:cs typeface="+mn-cs"/>
              </a:rPr>
              <a:t>its</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core</a:t>
            </a:r>
            <a:r>
              <a:rPr lang="tr-TR" sz="2400" kern="1200" dirty="0">
                <a:solidFill>
                  <a:schemeClr val="tx1"/>
                </a:solidFill>
                <a:latin typeface="Times New Roman" panose="02020603050405020304" pitchFamily="18" charset="0"/>
                <a:ea typeface="+mn-ea"/>
                <a:cs typeface="+mn-cs"/>
              </a:rPr>
              <a:t>, it </a:t>
            </a:r>
            <a:r>
              <a:rPr lang="tr-TR" sz="2400" kern="1200" dirty="0" err="1">
                <a:solidFill>
                  <a:schemeClr val="tx1"/>
                </a:solidFill>
                <a:latin typeface="Times New Roman" panose="02020603050405020304" pitchFamily="18" charset="0"/>
                <a:ea typeface="+mn-ea"/>
                <a:cs typeface="+mn-cs"/>
              </a:rPr>
              <a:t>features</a:t>
            </a:r>
            <a:r>
              <a:rPr lang="tr-TR" sz="2400" kern="1200" dirty="0">
                <a:solidFill>
                  <a:schemeClr val="tx1"/>
                </a:solidFill>
                <a:latin typeface="Times New Roman" panose="02020603050405020304" pitchFamily="18" charset="0"/>
                <a:ea typeface="+mn-ea"/>
                <a:cs typeface="+mn-cs"/>
              </a:rPr>
              <a:t> a </a:t>
            </a:r>
            <a:r>
              <a:rPr lang="tr-TR" sz="2400" kern="1200" dirty="0" err="1">
                <a:solidFill>
                  <a:schemeClr val="tx1"/>
                </a:solidFill>
                <a:latin typeface="Times New Roman" panose="02020603050405020304" pitchFamily="18" charset="0"/>
                <a:ea typeface="+mn-ea"/>
                <a:cs typeface="+mn-cs"/>
              </a:rPr>
              <a:t>linear</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stack</a:t>
            </a:r>
            <a:r>
              <a:rPr lang="tr-TR" sz="2400" kern="1200" dirty="0">
                <a:solidFill>
                  <a:schemeClr val="tx1"/>
                </a:solidFill>
                <a:latin typeface="Times New Roman" panose="02020603050405020304" pitchFamily="18" charset="0"/>
                <a:ea typeface="+mn-ea"/>
                <a:cs typeface="+mn-cs"/>
              </a:rPr>
              <a:t> of </a:t>
            </a:r>
            <a:r>
              <a:rPr lang="tr-TR" sz="2400" kern="1200" dirty="0" err="1">
                <a:solidFill>
                  <a:schemeClr val="tx1"/>
                </a:solidFill>
                <a:latin typeface="Times New Roman" panose="02020603050405020304" pitchFamily="18" charset="0"/>
                <a:ea typeface="+mn-ea"/>
                <a:cs typeface="+mn-cs"/>
              </a:rPr>
              <a:t>these</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layers</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with</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residual</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connections</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making</a:t>
            </a:r>
            <a:r>
              <a:rPr lang="tr-TR" sz="2400" kern="1200" dirty="0">
                <a:solidFill>
                  <a:schemeClr val="tx1"/>
                </a:solidFill>
                <a:latin typeface="Times New Roman" panose="02020603050405020304" pitchFamily="18" charset="0"/>
                <a:ea typeface="+mn-ea"/>
                <a:cs typeface="+mn-cs"/>
              </a:rPr>
              <a:t> it </a:t>
            </a:r>
            <a:r>
              <a:rPr lang="tr-TR" sz="2400" kern="1200" dirty="0" err="1">
                <a:solidFill>
                  <a:schemeClr val="tx1"/>
                </a:solidFill>
                <a:latin typeface="Times New Roman" panose="02020603050405020304" pitchFamily="18" charset="0"/>
                <a:ea typeface="+mn-ea"/>
                <a:cs typeface="+mn-cs"/>
              </a:rPr>
              <a:t>easy</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to</a:t>
            </a:r>
            <a:r>
              <a:rPr lang="tr-TR" sz="2400" kern="1200" dirty="0">
                <a:solidFill>
                  <a:schemeClr val="tx1"/>
                </a:solidFill>
                <a:latin typeface="Times New Roman" panose="02020603050405020304" pitchFamily="18" charset="0"/>
                <a:ea typeface="+mn-ea"/>
                <a:cs typeface="+mn-cs"/>
              </a:rPr>
              <a:t> define </a:t>
            </a:r>
            <a:r>
              <a:rPr lang="tr-TR" sz="2400" kern="1200" dirty="0" err="1">
                <a:solidFill>
                  <a:schemeClr val="tx1"/>
                </a:solidFill>
                <a:latin typeface="Times New Roman" panose="02020603050405020304" pitchFamily="18" charset="0"/>
                <a:ea typeface="+mn-ea"/>
                <a:cs typeface="+mn-cs"/>
              </a:rPr>
              <a:t>and</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modify</a:t>
            </a:r>
            <a:r>
              <a:rPr lang="tr-TR" sz="2400" kern="1200" dirty="0">
                <a:solidFill>
                  <a:schemeClr val="tx1"/>
                </a:solidFill>
                <a:latin typeface="Times New Roman" panose="02020603050405020304" pitchFamily="18" charset="0"/>
                <a:ea typeface="+mn-ea"/>
                <a:cs typeface="+mn-cs"/>
              </a:rPr>
              <a:t>.</a:t>
            </a:r>
          </a:p>
          <a:p>
            <a:pPr algn="just" defTabSz="649224">
              <a:spcBef>
                <a:spcPts val="710"/>
              </a:spcBef>
            </a:pPr>
            <a:r>
              <a:rPr lang="tr-TR" sz="2400" kern="1200" dirty="0">
                <a:solidFill>
                  <a:schemeClr val="tx1"/>
                </a:solidFill>
                <a:latin typeface="Times New Roman" panose="02020603050405020304" pitchFamily="18" charset="0"/>
                <a:ea typeface="+mn-ea"/>
                <a:cs typeface="+mn-cs"/>
              </a:rPr>
              <a:t> </a:t>
            </a:r>
            <a:r>
              <a:rPr lang="tr-TR" sz="2400" u="sng" kern="1200" dirty="0" err="1">
                <a:solidFill>
                  <a:schemeClr val="tx1"/>
                </a:solidFill>
                <a:latin typeface="Times New Roman" panose="02020603050405020304" pitchFamily="18" charset="0"/>
                <a:ea typeface="+mn-ea"/>
                <a:cs typeface="+mn-cs"/>
              </a:rPr>
              <a:t>Despite</a:t>
            </a:r>
            <a:r>
              <a:rPr lang="tr-TR" sz="2400" u="sng" kern="1200" dirty="0">
                <a:solidFill>
                  <a:schemeClr val="tx1"/>
                </a:solidFill>
                <a:latin typeface="Times New Roman" panose="02020603050405020304" pitchFamily="18" charset="0"/>
                <a:ea typeface="+mn-ea"/>
                <a:cs typeface="+mn-cs"/>
              </a:rPr>
              <a:t> not </a:t>
            </a:r>
            <a:r>
              <a:rPr lang="tr-TR" sz="2400" u="sng" kern="1200" dirty="0" err="1">
                <a:solidFill>
                  <a:schemeClr val="tx1"/>
                </a:solidFill>
                <a:latin typeface="Times New Roman" panose="02020603050405020304" pitchFamily="18" charset="0"/>
                <a:ea typeface="+mn-ea"/>
                <a:cs typeface="+mn-cs"/>
              </a:rPr>
              <a:t>being</a:t>
            </a:r>
            <a:r>
              <a:rPr lang="tr-TR" sz="2400" u="sng" kern="1200" dirty="0">
                <a:solidFill>
                  <a:schemeClr val="tx1"/>
                </a:solidFill>
                <a:latin typeface="Times New Roman" panose="02020603050405020304" pitchFamily="18" charset="0"/>
                <a:ea typeface="+mn-ea"/>
                <a:cs typeface="+mn-cs"/>
              </a:rPr>
              <a:t> </a:t>
            </a:r>
            <a:r>
              <a:rPr lang="tr-TR" sz="2400" u="sng" kern="1200" dirty="0" err="1">
                <a:solidFill>
                  <a:schemeClr val="tx1"/>
                </a:solidFill>
                <a:latin typeface="Times New Roman" panose="02020603050405020304" pitchFamily="18" charset="0"/>
                <a:ea typeface="+mn-ea"/>
                <a:cs typeface="+mn-cs"/>
              </a:rPr>
              <a:t>explicitly</a:t>
            </a:r>
            <a:r>
              <a:rPr lang="tr-TR" sz="2400" u="sng" kern="1200" dirty="0">
                <a:solidFill>
                  <a:schemeClr val="tx1"/>
                </a:solidFill>
                <a:latin typeface="Times New Roman" panose="02020603050405020304" pitchFamily="18" charset="0"/>
                <a:ea typeface="+mn-ea"/>
                <a:cs typeface="+mn-cs"/>
              </a:rPr>
              <a:t> </a:t>
            </a:r>
            <a:r>
              <a:rPr lang="tr-TR" sz="2400" u="sng" kern="1200" dirty="0" err="1">
                <a:solidFill>
                  <a:schemeClr val="tx1"/>
                </a:solidFill>
                <a:latin typeface="Times New Roman" panose="02020603050405020304" pitchFamily="18" charset="0"/>
                <a:ea typeface="+mn-ea"/>
                <a:cs typeface="+mn-cs"/>
              </a:rPr>
              <a:t>tailored</a:t>
            </a:r>
            <a:r>
              <a:rPr lang="tr-TR" sz="2400" u="sng" kern="1200" dirty="0">
                <a:solidFill>
                  <a:schemeClr val="tx1"/>
                </a:solidFill>
                <a:latin typeface="Times New Roman" panose="02020603050405020304" pitchFamily="18" charset="0"/>
                <a:ea typeface="+mn-ea"/>
                <a:cs typeface="+mn-cs"/>
              </a:rPr>
              <a:t> </a:t>
            </a:r>
            <a:r>
              <a:rPr lang="tr-TR" sz="2400" u="sng" kern="1200" dirty="0" err="1">
                <a:solidFill>
                  <a:schemeClr val="tx1"/>
                </a:solidFill>
                <a:latin typeface="Times New Roman" panose="02020603050405020304" pitchFamily="18" charset="0"/>
                <a:ea typeface="+mn-ea"/>
                <a:cs typeface="+mn-cs"/>
              </a:rPr>
              <a:t>for</a:t>
            </a:r>
            <a:r>
              <a:rPr lang="tr-TR" sz="2400" u="sng" kern="1200" dirty="0">
                <a:solidFill>
                  <a:schemeClr val="tx1"/>
                </a:solidFill>
                <a:latin typeface="Times New Roman" panose="02020603050405020304" pitchFamily="18" charset="0"/>
                <a:ea typeface="+mn-ea"/>
                <a:cs typeface="+mn-cs"/>
              </a:rPr>
              <a:t> </a:t>
            </a:r>
            <a:r>
              <a:rPr lang="tr-TR" sz="2400" u="sng" kern="1200" dirty="0" err="1">
                <a:solidFill>
                  <a:schemeClr val="tx1"/>
                </a:solidFill>
                <a:latin typeface="Times New Roman" panose="02020603050405020304" pitchFamily="18" charset="0"/>
                <a:ea typeface="+mn-ea"/>
                <a:cs typeface="+mn-cs"/>
              </a:rPr>
              <a:t>deepfake</a:t>
            </a:r>
            <a:r>
              <a:rPr lang="tr-TR" sz="2400" u="sng" kern="1200" dirty="0">
                <a:solidFill>
                  <a:schemeClr val="tx1"/>
                </a:solidFill>
                <a:latin typeface="Times New Roman" panose="02020603050405020304" pitchFamily="18" charset="0"/>
                <a:ea typeface="+mn-ea"/>
                <a:cs typeface="+mn-cs"/>
              </a:rPr>
              <a:t> </a:t>
            </a:r>
            <a:r>
              <a:rPr lang="tr-TR" sz="2400" u="sng" kern="1200" dirty="0" err="1">
                <a:solidFill>
                  <a:schemeClr val="tx1"/>
                </a:solidFill>
                <a:latin typeface="Times New Roman" panose="02020603050405020304" pitchFamily="18" charset="0"/>
                <a:ea typeface="+mn-ea"/>
                <a:cs typeface="+mn-cs"/>
              </a:rPr>
              <a:t>detection</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Xception's</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efficiency</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and</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performance</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make</a:t>
            </a:r>
            <a:r>
              <a:rPr lang="tr-TR" sz="2400" kern="1200" dirty="0">
                <a:solidFill>
                  <a:schemeClr val="tx1"/>
                </a:solidFill>
                <a:latin typeface="Times New Roman" panose="02020603050405020304" pitchFamily="18" charset="0"/>
                <a:ea typeface="+mn-ea"/>
                <a:cs typeface="+mn-cs"/>
              </a:rPr>
              <a:t> it </a:t>
            </a:r>
            <a:r>
              <a:rPr lang="tr-TR" sz="2400" kern="1200" dirty="0" err="1">
                <a:solidFill>
                  <a:schemeClr val="tx1"/>
                </a:solidFill>
                <a:latin typeface="Times New Roman" panose="02020603050405020304" pitchFamily="18" charset="0"/>
                <a:ea typeface="+mn-ea"/>
                <a:cs typeface="+mn-cs"/>
              </a:rPr>
              <a:t>adaptable</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to</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various</a:t>
            </a:r>
            <a:r>
              <a:rPr lang="tr-TR" sz="2400" kern="1200" dirty="0">
                <a:solidFill>
                  <a:schemeClr val="tx1"/>
                </a:solidFill>
                <a:latin typeface="Times New Roman" panose="02020603050405020304" pitchFamily="18" charset="0"/>
                <a:ea typeface="+mn-ea"/>
                <a:cs typeface="+mn-cs"/>
              </a:rPr>
              <a:t> </a:t>
            </a:r>
            <a:r>
              <a:rPr lang="tr-TR" sz="2400" kern="1200" dirty="0" err="1">
                <a:solidFill>
                  <a:schemeClr val="tx1"/>
                </a:solidFill>
                <a:latin typeface="Times New Roman" panose="02020603050405020304" pitchFamily="18" charset="0"/>
                <a:ea typeface="+mn-ea"/>
                <a:cs typeface="+mn-cs"/>
              </a:rPr>
              <a:t>applications</a:t>
            </a:r>
            <a:r>
              <a:rPr lang="tr-TR" sz="2400" kern="1200" dirty="0">
                <a:solidFill>
                  <a:schemeClr val="tx1"/>
                </a:solidFill>
                <a:latin typeface="Times New Roman" panose="02020603050405020304" pitchFamily="18" charset="0"/>
                <a:ea typeface="+mn-ea"/>
                <a:cs typeface="+mn-cs"/>
              </a:rPr>
              <a:t>. </a:t>
            </a:r>
            <a:endParaRPr lang="en-TR" sz="2400" dirty="0"/>
          </a:p>
        </p:txBody>
      </p:sp>
      <p:pic>
        <p:nvPicPr>
          <p:cNvPr id="4" name="Content Placeholder 4" descr="A screenshot of a computer&#10;&#10;Description automatically generated">
            <a:extLst>
              <a:ext uri="{FF2B5EF4-FFF2-40B4-BE49-F238E27FC236}">
                <a16:creationId xmlns:a16="http://schemas.microsoft.com/office/drawing/2014/main" id="{6094BB95-09B2-D2DA-135F-5D2909066843}"/>
              </a:ext>
            </a:extLst>
          </p:cNvPr>
          <p:cNvPicPr>
            <a:picLocks noChangeAspect="1"/>
          </p:cNvPicPr>
          <p:nvPr/>
        </p:nvPicPr>
        <p:blipFill>
          <a:blip r:embed="rId2"/>
          <a:stretch>
            <a:fillRect/>
          </a:stretch>
        </p:blipFill>
        <p:spPr>
          <a:xfrm>
            <a:off x="5942370" y="1364876"/>
            <a:ext cx="6071452" cy="4465321"/>
          </a:xfrm>
          <a:prstGeom prst="rect">
            <a:avLst/>
          </a:prstGeom>
        </p:spPr>
      </p:pic>
      <p:sp>
        <p:nvSpPr>
          <p:cNvPr id="7" name="TextBox 6">
            <a:extLst>
              <a:ext uri="{FF2B5EF4-FFF2-40B4-BE49-F238E27FC236}">
                <a16:creationId xmlns:a16="http://schemas.microsoft.com/office/drawing/2014/main" id="{65656276-E559-F5BF-B1B9-FB475F5D0F02}"/>
              </a:ext>
            </a:extLst>
          </p:cNvPr>
          <p:cNvSpPr txBox="1"/>
          <p:nvPr/>
        </p:nvSpPr>
        <p:spPr>
          <a:xfrm>
            <a:off x="580663" y="6220235"/>
            <a:ext cx="11030674" cy="461665"/>
          </a:xfrm>
          <a:prstGeom prst="rect">
            <a:avLst/>
          </a:prstGeom>
          <a:noFill/>
        </p:spPr>
        <p:txBody>
          <a:bodyPr wrap="square">
            <a:spAutoFit/>
          </a:bodyPr>
          <a:lstStyle/>
          <a:p>
            <a:pPr defTabSz="649224">
              <a:spcAft>
                <a:spcPts val="600"/>
              </a:spcAft>
            </a:pPr>
            <a:r>
              <a:rPr lang="en-US" sz="1200" kern="1200" dirty="0">
                <a:solidFill>
                  <a:srgbClr val="222222"/>
                </a:solidFill>
                <a:highlight>
                  <a:srgbClr val="FFFFFF"/>
                </a:highlight>
                <a:latin typeface="Arial" panose="020B0604020202020204" pitchFamily="34" charset="0"/>
                <a:ea typeface="+mn-ea"/>
                <a:cs typeface="+mn-cs"/>
              </a:rPr>
              <a:t>Chollet, F. (2017). </a:t>
            </a:r>
            <a:r>
              <a:rPr lang="en-US" sz="1200" kern="1200" dirty="0" err="1">
                <a:solidFill>
                  <a:srgbClr val="222222"/>
                </a:solidFill>
                <a:highlight>
                  <a:srgbClr val="FFFFFF"/>
                </a:highlight>
                <a:latin typeface="Arial" panose="020B0604020202020204" pitchFamily="34" charset="0"/>
                <a:ea typeface="+mn-ea"/>
                <a:cs typeface="+mn-cs"/>
              </a:rPr>
              <a:t>Xception</a:t>
            </a:r>
            <a:r>
              <a:rPr lang="en-US" sz="1200" kern="1200" dirty="0">
                <a:solidFill>
                  <a:srgbClr val="222222"/>
                </a:solidFill>
                <a:highlight>
                  <a:srgbClr val="FFFFFF"/>
                </a:highlight>
                <a:latin typeface="Arial" panose="020B0604020202020204" pitchFamily="34" charset="0"/>
                <a:ea typeface="+mn-ea"/>
                <a:cs typeface="+mn-cs"/>
              </a:rPr>
              <a:t>: Deep learning with </a:t>
            </a:r>
            <a:r>
              <a:rPr lang="en-US" sz="1200" kern="1200" dirty="0" err="1">
                <a:solidFill>
                  <a:srgbClr val="222222"/>
                </a:solidFill>
                <a:highlight>
                  <a:srgbClr val="FFFFFF"/>
                </a:highlight>
                <a:latin typeface="Arial" panose="020B0604020202020204" pitchFamily="34" charset="0"/>
                <a:ea typeface="+mn-ea"/>
                <a:cs typeface="+mn-cs"/>
              </a:rPr>
              <a:t>depthwise</a:t>
            </a:r>
            <a:r>
              <a:rPr lang="en-US" sz="1200" kern="1200" dirty="0">
                <a:solidFill>
                  <a:srgbClr val="222222"/>
                </a:solidFill>
                <a:highlight>
                  <a:srgbClr val="FFFFFF"/>
                </a:highlight>
                <a:latin typeface="Arial" panose="020B0604020202020204" pitchFamily="34" charset="0"/>
                <a:ea typeface="+mn-ea"/>
                <a:cs typeface="+mn-cs"/>
              </a:rPr>
              <a:t> separable convolutions. In </a:t>
            </a:r>
            <a:r>
              <a:rPr lang="en-US" sz="1200" i="1" kern="1200" dirty="0">
                <a:solidFill>
                  <a:srgbClr val="222222"/>
                </a:solidFill>
                <a:highlight>
                  <a:srgbClr val="FFFFFF"/>
                </a:highlight>
                <a:latin typeface="Arial" panose="020B0604020202020204" pitchFamily="34" charset="0"/>
                <a:ea typeface="+mn-ea"/>
                <a:cs typeface="+mn-cs"/>
              </a:rPr>
              <a:t>Proceedings of the IEEE conference on computer vision and pattern recognition</a:t>
            </a:r>
            <a:r>
              <a:rPr lang="en-US" sz="1200" kern="1200" dirty="0">
                <a:solidFill>
                  <a:srgbClr val="222222"/>
                </a:solidFill>
                <a:highlight>
                  <a:srgbClr val="FFFFFF"/>
                </a:highlight>
                <a:latin typeface="Arial" panose="020B0604020202020204" pitchFamily="34" charset="0"/>
                <a:ea typeface="+mn-ea"/>
                <a:cs typeface="+mn-cs"/>
              </a:rPr>
              <a:t> (pp. 1251-1258).</a:t>
            </a:r>
            <a:endParaRPr lang="en-TR" sz="2400" dirty="0"/>
          </a:p>
        </p:txBody>
      </p:sp>
    </p:spTree>
    <p:extLst>
      <p:ext uri="{BB962C8B-B14F-4D97-AF65-F5344CB8AC3E}">
        <p14:creationId xmlns:p14="http://schemas.microsoft.com/office/powerpoint/2010/main" val="3682001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065E2-F529-68C5-CF4B-4202EA5870CB}"/>
              </a:ext>
            </a:extLst>
          </p:cNvPr>
          <p:cNvSpPr>
            <a:spLocks noGrp="1"/>
          </p:cNvSpPr>
          <p:nvPr>
            <p:ph type="title"/>
          </p:nvPr>
        </p:nvSpPr>
        <p:spPr>
          <a:xfrm>
            <a:off x="838200" y="249642"/>
            <a:ext cx="10515600" cy="1325563"/>
          </a:xfrm>
        </p:spPr>
        <p:txBody>
          <a:bodyPr/>
          <a:lstStyle/>
          <a:p>
            <a:r>
              <a:rPr lang="en-TR" dirty="0"/>
              <a:t>Results of Xception</a:t>
            </a:r>
          </a:p>
        </p:txBody>
      </p:sp>
      <p:sp>
        <p:nvSpPr>
          <p:cNvPr id="4" name="Content Placeholder 2">
            <a:extLst>
              <a:ext uri="{FF2B5EF4-FFF2-40B4-BE49-F238E27FC236}">
                <a16:creationId xmlns:a16="http://schemas.microsoft.com/office/drawing/2014/main" id="{AD18404E-079A-6FB4-BC19-4CC15D2BDBAA}"/>
              </a:ext>
            </a:extLst>
          </p:cNvPr>
          <p:cNvSpPr txBox="1">
            <a:spLocks/>
          </p:cNvSpPr>
          <p:nvPr/>
        </p:nvSpPr>
        <p:spPr>
          <a:xfrm>
            <a:off x="822502" y="1575205"/>
            <a:ext cx="10531298" cy="12145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dirty="0">
                <a:latin typeface="Times New Roman" panose="02020603050405020304" pitchFamily="18" charset="0"/>
                <a:cs typeface="Times New Roman" panose="02020603050405020304" pitchFamily="18" charset="0"/>
              </a:rPr>
              <a:t>As mentioned, after the early work of </a:t>
            </a:r>
            <a:r>
              <a:rPr lang="en-US" sz="2400" dirty="0" err="1">
                <a:latin typeface="Times New Roman" panose="02020603050405020304" pitchFamily="18" charset="0"/>
                <a:cs typeface="Times New Roman" panose="02020603050405020304" pitchFamily="18" charset="0"/>
              </a:rPr>
              <a:t>MesoNet</a:t>
            </a:r>
            <a:r>
              <a:rPr lang="en-US" sz="2400" dirty="0">
                <a:latin typeface="Times New Roman" panose="02020603050405020304" pitchFamily="18" charset="0"/>
                <a:cs typeface="Times New Roman" panose="02020603050405020304" pitchFamily="18" charset="0"/>
              </a:rPr>
              <a:t> and </a:t>
            </a:r>
            <a:r>
              <a:rPr lang="en-US" sz="2400" dirty="0" err="1">
                <a:latin typeface="Times New Roman" panose="02020603050405020304" pitchFamily="18" charset="0"/>
                <a:cs typeface="Times New Roman" panose="02020603050405020304" pitchFamily="18" charset="0"/>
              </a:rPr>
              <a:t>MesoInception</a:t>
            </a:r>
            <a:r>
              <a:rPr lang="en-US" sz="2400" dirty="0">
                <a:latin typeface="Times New Roman" panose="02020603050405020304" pitchFamily="18" charset="0"/>
                <a:cs typeface="Times New Roman" panose="02020603050405020304" pitchFamily="18" charset="0"/>
              </a:rPr>
              <a:t>, the main metric was cross-dataset generalization and the models trained in FF++ were tested on different datasets.</a:t>
            </a:r>
            <a:endParaRPr lang="en-TR" sz="2400" dirty="0">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EC2E04E5-A045-5992-D276-E1E8707DAD2C}"/>
              </a:ext>
            </a:extLst>
          </p:cNvPr>
          <p:cNvGraphicFramePr>
            <a:graphicFrameLocks noGrp="1"/>
          </p:cNvGraphicFramePr>
          <p:nvPr>
            <p:extLst>
              <p:ext uri="{D42A27DB-BD31-4B8C-83A1-F6EECF244321}">
                <p14:modId xmlns:p14="http://schemas.microsoft.com/office/powerpoint/2010/main" val="1524562204"/>
              </p:ext>
            </p:extLst>
          </p:nvPr>
        </p:nvGraphicFramePr>
        <p:xfrm>
          <a:off x="1932972" y="3157088"/>
          <a:ext cx="8171727" cy="2069841"/>
        </p:xfrm>
        <a:graphic>
          <a:graphicData uri="http://schemas.openxmlformats.org/drawingml/2006/table">
            <a:tbl>
              <a:tblPr firstRow="1" bandRow="1">
                <a:tableStyleId>{5C22544A-7EE6-4342-B048-85BDC9FD1C3A}</a:tableStyleId>
              </a:tblPr>
              <a:tblGrid>
                <a:gridCol w="2480935">
                  <a:extLst>
                    <a:ext uri="{9D8B030D-6E8A-4147-A177-3AD203B41FA5}">
                      <a16:colId xmlns:a16="http://schemas.microsoft.com/office/drawing/2014/main" val="1578687838"/>
                    </a:ext>
                  </a:extLst>
                </a:gridCol>
                <a:gridCol w="2770017">
                  <a:extLst>
                    <a:ext uri="{9D8B030D-6E8A-4147-A177-3AD203B41FA5}">
                      <a16:colId xmlns:a16="http://schemas.microsoft.com/office/drawing/2014/main" val="3557460833"/>
                    </a:ext>
                  </a:extLst>
                </a:gridCol>
                <a:gridCol w="2920775">
                  <a:extLst>
                    <a:ext uri="{9D8B030D-6E8A-4147-A177-3AD203B41FA5}">
                      <a16:colId xmlns:a16="http://schemas.microsoft.com/office/drawing/2014/main" val="693011596"/>
                    </a:ext>
                  </a:extLst>
                </a:gridCol>
              </a:tblGrid>
              <a:tr h="162083">
                <a:tc>
                  <a:txBody>
                    <a:bodyPr/>
                    <a:lstStyle/>
                    <a:p>
                      <a:pPr algn="ctr"/>
                      <a:r>
                        <a:rPr lang="en-TR" dirty="0">
                          <a:latin typeface="Times New Roman" panose="02020603050405020304" pitchFamily="18" charset="0"/>
                          <a:cs typeface="Times New Roman" panose="02020603050405020304" pitchFamily="18" charset="0"/>
                        </a:rPr>
                        <a:t>Network</a:t>
                      </a:r>
                    </a:p>
                  </a:txBody>
                  <a:tcPr/>
                </a:tc>
                <a:tc>
                  <a:txBody>
                    <a:bodyPr/>
                    <a:lstStyle/>
                    <a:p>
                      <a:pPr algn="ctr"/>
                      <a:r>
                        <a:rPr lang="en-TR" dirty="0">
                          <a:latin typeface="Times New Roman" panose="02020603050405020304" pitchFamily="18" charset="0"/>
                          <a:cs typeface="Times New Roman" panose="02020603050405020304" pitchFamily="18" charset="0"/>
                        </a:rPr>
                        <a:t>FF++ Classification Score (AUC)</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Celeb-DF</a:t>
                      </a:r>
                    </a:p>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Classification Score (AUC)</a:t>
                      </a:r>
                    </a:p>
                  </a:txBody>
                  <a:tcPr/>
                </a:tc>
                <a:extLst>
                  <a:ext uri="{0D108BD9-81ED-4DB2-BD59-A6C34878D82A}">
                    <a16:rowId xmlns:a16="http://schemas.microsoft.com/office/drawing/2014/main" val="1495515041"/>
                  </a:ext>
                </a:extLst>
              </a:tr>
              <a:tr h="476587">
                <a:tc>
                  <a:txBody>
                    <a:bodyPr/>
                    <a:lstStyle/>
                    <a:p>
                      <a:pPr algn="ctr"/>
                      <a:r>
                        <a:rPr lang="en-TR" dirty="0">
                          <a:latin typeface="Times New Roman" panose="02020603050405020304" pitchFamily="18" charset="0"/>
                          <a:cs typeface="Times New Roman" panose="02020603050405020304" pitchFamily="18" charset="0"/>
                        </a:rPr>
                        <a:t>MesoNet (4)</a:t>
                      </a:r>
                    </a:p>
                  </a:txBody>
                  <a:tcPr/>
                </a:tc>
                <a:tc>
                  <a:txBody>
                    <a:bodyPr/>
                    <a:lstStyle/>
                    <a:p>
                      <a:pPr algn="ctr"/>
                      <a:r>
                        <a:rPr lang="en-TR" dirty="0">
                          <a:latin typeface="Times New Roman" panose="02020603050405020304" pitchFamily="18" charset="0"/>
                          <a:cs typeface="Times New Roman" panose="02020603050405020304" pitchFamily="18" charset="0"/>
                        </a:rPr>
                        <a:t>0.847</a:t>
                      </a:r>
                    </a:p>
                  </a:txBody>
                  <a:tcPr/>
                </a:tc>
                <a:tc>
                  <a:txBody>
                    <a:bodyPr/>
                    <a:lstStyle/>
                    <a:p>
                      <a:pPr algn="ctr"/>
                      <a:r>
                        <a:rPr lang="en-TR" dirty="0">
                          <a:latin typeface="Times New Roman" panose="02020603050405020304" pitchFamily="18" charset="0"/>
                          <a:cs typeface="Times New Roman" panose="02020603050405020304" pitchFamily="18" charset="0"/>
                        </a:rPr>
                        <a:t>0.548</a:t>
                      </a:r>
                    </a:p>
                  </a:txBody>
                  <a:tcPr/>
                </a:tc>
                <a:extLst>
                  <a:ext uri="{0D108BD9-81ED-4DB2-BD59-A6C34878D82A}">
                    <a16:rowId xmlns:a16="http://schemas.microsoft.com/office/drawing/2014/main" val="2908173403"/>
                  </a:ext>
                </a:extLst>
              </a:tr>
              <a:tr h="476587">
                <a:tc>
                  <a:txBody>
                    <a:bodyPr/>
                    <a:lstStyle/>
                    <a:p>
                      <a:pPr algn="ctr"/>
                      <a:r>
                        <a:rPr lang="en-TR" dirty="0">
                          <a:latin typeface="Times New Roman" panose="02020603050405020304" pitchFamily="18" charset="0"/>
                          <a:cs typeface="Times New Roman" panose="02020603050405020304" pitchFamily="18" charset="0"/>
                        </a:rPr>
                        <a:t>MesoInception (4)</a:t>
                      </a:r>
                    </a:p>
                  </a:txBody>
                  <a:tcPr/>
                </a:tc>
                <a:tc>
                  <a:txBody>
                    <a:bodyPr/>
                    <a:lstStyle/>
                    <a:p>
                      <a:pPr algn="ctr"/>
                      <a:r>
                        <a:rPr lang="en-TR" dirty="0">
                          <a:latin typeface="Times New Roman" panose="02020603050405020304" pitchFamily="18" charset="0"/>
                          <a:cs typeface="Times New Roman" panose="02020603050405020304" pitchFamily="18" charset="0"/>
                        </a:rPr>
                        <a:t>0.830</a:t>
                      </a:r>
                    </a:p>
                  </a:txBody>
                  <a:tcPr/>
                </a:tc>
                <a:tc>
                  <a:txBody>
                    <a:bodyPr/>
                    <a:lstStyle/>
                    <a:p>
                      <a:pPr algn="ctr"/>
                      <a:r>
                        <a:rPr lang="en-TR" dirty="0">
                          <a:latin typeface="Times New Roman" panose="02020603050405020304" pitchFamily="18" charset="0"/>
                          <a:cs typeface="Times New Roman" panose="02020603050405020304" pitchFamily="18" charset="0"/>
                        </a:rPr>
                        <a:t>0.536</a:t>
                      </a:r>
                    </a:p>
                  </a:txBody>
                  <a:tcPr/>
                </a:tc>
                <a:extLst>
                  <a:ext uri="{0D108BD9-81ED-4DB2-BD59-A6C34878D82A}">
                    <a16:rowId xmlns:a16="http://schemas.microsoft.com/office/drawing/2014/main" val="3964857628"/>
                  </a:ext>
                </a:extLst>
              </a:tr>
              <a:tr h="476587">
                <a:tc>
                  <a:txBody>
                    <a:bodyPr/>
                    <a:lstStyle/>
                    <a:p>
                      <a:pPr algn="ctr"/>
                      <a:r>
                        <a:rPr lang="en-TR" b="1" dirty="0">
                          <a:latin typeface="Times New Roman" panose="02020603050405020304" pitchFamily="18" charset="0"/>
                          <a:cs typeface="Times New Roman" panose="02020603050405020304" pitchFamily="18" charset="0"/>
                        </a:rPr>
                        <a:t>Xception</a:t>
                      </a:r>
                    </a:p>
                  </a:txBody>
                  <a:tcPr/>
                </a:tc>
                <a:tc>
                  <a:txBody>
                    <a:bodyPr/>
                    <a:lstStyle/>
                    <a:p>
                      <a:pPr algn="ctr"/>
                      <a:r>
                        <a:rPr lang="en-TR" b="1" dirty="0">
                          <a:latin typeface="Times New Roman" panose="02020603050405020304" pitchFamily="18" charset="0"/>
                          <a:cs typeface="Times New Roman" panose="02020603050405020304" pitchFamily="18" charset="0"/>
                        </a:rPr>
                        <a:t>0.955</a:t>
                      </a:r>
                    </a:p>
                  </a:txBody>
                  <a:tcPr/>
                </a:tc>
                <a:tc>
                  <a:txBody>
                    <a:bodyPr/>
                    <a:lstStyle/>
                    <a:p>
                      <a:pPr algn="ctr"/>
                      <a:r>
                        <a:rPr lang="en-TR" b="1" dirty="0">
                          <a:latin typeface="Times New Roman" panose="02020603050405020304" pitchFamily="18" charset="0"/>
                          <a:cs typeface="Times New Roman" panose="02020603050405020304" pitchFamily="18" charset="0"/>
                        </a:rPr>
                        <a:t>0.655</a:t>
                      </a:r>
                    </a:p>
                  </a:txBody>
                  <a:tcPr/>
                </a:tc>
                <a:extLst>
                  <a:ext uri="{0D108BD9-81ED-4DB2-BD59-A6C34878D82A}">
                    <a16:rowId xmlns:a16="http://schemas.microsoft.com/office/drawing/2014/main" val="1927124446"/>
                  </a:ext>
                </a:extLst>
              </a:tr>
            </a:tbl>
          </a:graphicData>
        </a:graphic>
      </p:graphicFrame>
    </p:spTree>
    <p:extLst>
      <p:ext uri="{BB962C8B-B14F-4D97-AF65-F5344CB8AC3E}">
        <p14:creationId xmlns:p14="http://schemas.microsoft.com/office/powerpoint/2010/main" val="1705682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D98FA-5E43-E181-7B4E-F40D73FA6A0B}"/>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4600" i="0" u="none" strike="noStrike" kern="1200" dirty="0">
                <a:solidFill>
                  <a:schemeClr val="tx1"/>
                </a:solidFill>
                <a:effectLst/>
                <a:latin typeface="+mj-lt"/>
                <a:ea typeface="+mj-ea"/>
                <a:cs typeface="+mj-cs"/>
              </a:rPr>
              <a:t>Face X-Ray (CVPR 2020)</a:t>
            </a:r>
            <a:endParaRPr lang="en-US" sz="4600" kern="1200" dirty="0">
              <a:solidFill>
                <a:schemeClr val="tx1"/>
              </a:solidFill>
              <a:latin typeface="+mj-lt"/>
              <a:ea typeface="+mj-ea"/>
              <a:cs typeface="+mj-cs"/>
            </a:endParaRPr>
          </a:p>
        </p:txBody>
      </p:sp>
      <p:sp>
        <p:nvSpPr>
          <p:cNvPr id="16"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F3E3A00-C45D-F921-4FF2-50C9F8EB7B75}"/>
              </a:ext>
            </a:extLst>
          </p:cNvPr>
          <p:cNvSpPr txBox="1"/>
          <p:nvPr/>
        </p:nvSpPr>
        <p:spPr>
          <a:xfrm>
            <a:off x="630936" y="2807208"/>
            <a:ext cx="3429000" cy="3410712"/>
          </a:xfrm>
          <a:prstGeom prst="rect">
            <a:avLst/>
          </a:prstGeom>
        </p:spPr>
        <p:txBody>
          <a:bodyPr vert="horz" lIns="91440" tIns="45720" rIns="91440" bIns="45720" rtlCol="0" anchor="t">
            <a:normAutofit/>
          </a:bodyPr>
          <a:lstStyle/>
          <a:p>
            <a:pPr indent="-228600" algn="just">
              <a:lnSpc>
                <a:spcPct val="90000"/>
              </a:lnSpc>
              <a:spcAft>
                <a:spcPts val="6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Unlike previous methods that require training on examples of specific manipulations, face X-ray only assumes the existence of a blending step. This makes it effective against a wide range of manipulation techniques, even those unseen during training.</a:t>
            </a:r>
          </a:p>
        </p:txBody>
      </p:sp>
      <p:pic>
        <p:nvPicPr>
          <p:cNvPr id="6" name="Content Placeholder 5" descr="A collage of people with different facial features&#10;&#10;Description automatically generated">
            <a:extLst>
              <a:ext uri="{FF2B5EF4-FFF2-40B4-BE49-F238E27FC236}">
                <a16:creationId xmlns:a16="http://schemas.microsoft.com/office/drawing/2014/main" id="{CF230F8B-0929-463E-1C28-EE2036F4168A}"/>
              </a:ext>
            </a:extLst>
          </p:cNvPr>
          <p:cNvPicPr>
            <a:picLocks noGrp="1" noChangeAspect="1"/>
          </p:cNvPicPr>
          <p:nvPr>
            <p:ph idx="1"/>
          </p:nvPr>
        </p:nvPicPr>
        <p:blipFill>
          <a:blip r:embed="rId2"/>
          <a:stretch>
            <a:fillRect/>
          </a:stretch>
        </p:blipFill>
        <p:spPr>
          <a:xfrm>
            <a:off x="4654296" y="1133513"/>
            <a:ext cx="6903720" cy="4590973"/>
          </a:xfrm>
          <a:prstGeom prst="rect">
            <a:avLst/>
          </a:prstGeom>
        </p:spPr>
      </p:pic>
      <p:sp>
        <p:nvSpPr>
          <p:cNvPr id="11" name="TextBox 10">
            <a:extLst>
              <a:ext uri="{FF2B5EF4-FFF2-40B4-BE49-F238E27FC236}">
                <a16:creationId xmlns:a16="http://schemas.microsoft.com/office/drawing/2014/main" id="{360579D1-BA6A-4E34-6F81-DFF2FB30D35E}"/>
              </a:ext>
            </a:extLst>
          </p:cNvPr>
          <p:cNvSpPr txBox="1"/>
          <p:nvPr/>
        </p:nvSpPr>
        <p:spPr>
          <a:xfrm>
            <a:off x="707985" y="6244496"/>
            <a:ext cx="10776030" cy="461665"/>
          </a:xfrm>
          <a:prstGeom prst="rect">
            <a:avLst/>
          </a:prstGeom>
          <a:noFill/>
        </p:spPr>
        <p:txBody>
          <a:bodyPr wrap="square">
            <a:spAutoFit/>
          </a:bodyPr>
          <a:lstStyle/>
          <a:p>
            <a:r>
              <a:rPr lang="en-US" sz="1200" b="0" i="0" dirty="0">
                <a:solidFill>
                  <a:srgbClr val="222222"/>
                </a:solidFill>
                <a:effectLst/>
                <a:highlight>
                  <a:srgbClr val="FFFFFF"/>
                </a:highlight>
                <a:latin typeface="Arial" panose="020B0604020202020204" pitchFamily="34" charset="0"/>
              </a:rPr>
              <a:t>Li, L., Bao, J., Zhang, T., Yang, H., Chen, D., Wen, F., &amp; Guo, B. (2020). Face x-ray for more general face forgery detection. In </a:t>
            </a:r>
            <a:r>
              <a:rPr lang="en-US" sz="1200" b="0" i="1" dirty="0">
                <a:solidFill>
                  <a:srgbClr val="222222"/>
                </a:solidFill>
                <a:effectLst/>
                <a:highlight>
                  <a:srgbClr val="FFFFFF"/>
                </a:highlight>
                <a:latin typeface="Arial" panose="020B0604020202020204" pitchFamily="34" charset="0"/>
              </a:rPr>
              <a:t>Proceedings of the IEEE/CVF conference on computer vision and pattern recognition</a:t>
            </a:r>
            <a:r>
              <a:rPr lang="en-US" sz="1200" b="0" i="0" dirty="0">
                <a:solidFill>
                  <a:srgbClr val="222222"/>
                </a:solidFill>
                <a:effectLst/>
                <a:highlight>
                  <a:srgbClr val="FFFFFF"/>
                </a:highlight>
                <a:latin typeface="Arial" panose="020B0604020202020204" pitchFamily="34" charset="0"/>
              </a:rPr>
              <a:t> (pp. 5001-5010).</a:t>
            </a:r>
            <a:endParaRPr lang="en-TR" sz="1200" dirty="0"/>
          </a:p>
        </p:txBody>
      </p:sp>
    </p:spTree>
    <p:extLst>
      <p:ext uri="{BB962C8B-B14F-4D97-AF65-F5344CB8AC3E}">
        <p14:creationId xmlns:p14="http://schemas.microsoft.com/office/powerpoint/2010/main" val="23231094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F2A024-080C-D96E-B7C2-22676CD3833F}"/>
              </a:ext>
            </a:extLst>
          </p:cNvPr>
          <p:cNvSpPr>
            <a:spLocks noGrp="1"/>
          </p:cNvSpPr>
          <p:nvPr>
            <p:ph type="title"/>
          </p:nvPr>
        </p:nvSpPr>
        <p:spPr>
          <a:xfrm>
            <a:off x="630936" y="639520"/>
            <a:ext cx="3429000" cy="1719072"/>
          </a:xfrm>
        </p:spPr>
        <p:txBody>
          <a:bodyPr anchor="b">
            <a:normAutofit/>
          </a:bodyPr>
          <a:lstStyle/>
          <a:p>
            <a:r>
              <a:rPr lang="en-US" sz="4600" i="0" u="none" strike="noStrike" kern="1200" dirty="0">
                <a:effectLst/>
                <a:latin typeface="+mj-lt"/>
                <a:ea typeface="+mj-ea"/>
                <a:cs typeface="+mj-cs"/>
              </a:rPr>
              <a:t>Face X-Ray (CVPR 2020)</a:t>
            </a:r>
            <a:endParaRPr lang="en-TR" sz="4600" dirty="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4902AB-7E3E-FDCA-6E64-ED6881A47510}"/>
              </a:ext>
            </a:extLst>
          </p:cNvPr>
          <p:cNvSpPr>
            <a:spLocks noGrp="1"/>
          </p:cNvSpPr>
          <p:nvPr>
            <p:ph idx="1"/>
          </p:nvPr>
        </p:nvSpPr>
        <p:spPr>
          <a:xfrm>
            <a:off x="630936" y="2807208"/>
            <a:ext cx="3429000" cy="3410712"/>
          </a:xfrm>
        </p:spPr>
        <p:txBody>
          <a:bodyPr anchor="t">
            <a:normAutofit/>
          </a:bodyPr>
          <a:lstStyle/>
          <a:p>
            <a:pPr algn="just"/>
            <a:r>
              <a:rPr lang="en-US" sz="2000" dirty="0">
                <a:latin typeface="Times New Roman" panose="02020603050405020304" pitchFamily="18" charset="0"/>
                <a:cs typeface="Times New Roman" panose="02020603050405020304" pitchFamily="18" charset="0"/>
              </a:rPr>
              <a:t>The Face X-ray can be trained using only real images by generating synthetic training data by blending real images, eliminating the need for a dataset of manipulated images. This approach significantly improves the generalization ability of the detector.</a:t>
            </a:r>
          </a:p>
          <a:p>
            <a:pPr algn="just"/>
            <a:endParaRPr lang="en-TR"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C5F01BF-1A0E-0C4A-E738-3E8EEFFCEF7C}"/>
              </a:ext>
            </a:extLst>
          </p:cNvPr>
          <p:cNvPicPr>
            <a:picLocks noChangeAspect="1"/>
          </p:cNvPicPr>
          <p:nvPr/>
        </p:nvPicPr>
        <p:blipFill>
          <a:blip r:embed="rId2"/>
          <a:stretch>
            <a:fillRect/>
          </a:stretch>
        </p:blipFill>
        <p:spPr>
          <a:xfrm>
            <a:off x="4654296" y="1772107"/>
            <a:ext cx="6903720" cy="3313785"/>
          </a:xfrm>
          <a:prstGeom prst="rect">
            <a:avLst/>
          </a:prstGeom>
        </p:spPr>
      </p:pic>
      <p:sp>
        <p:nvSpPr>
          <p:cNvPr id="7" name="TextBox 6">
            <a:extLst>
              <a:ext uri="{FF2B5EF4-FFF2-40B4-BE49-F238E27FC236}">
                <a16:creationId xmlns:a16="http://schemas.microsoft.com/office/drawing/2014/main" id="{FE9A570C-F7E3-2E14-323F-80216F155064}"/>
              </a:ext>
            </a:extLst>
          </p:cNvPr>
          <p:cNvSpPr txBox="1"/>
          <p:nvPr/>
        </p:nvSpPr>
        <p:spPr>
          <a:xfrm>
            <a:off x="707985" y="6244496"/>
            <a:ext cx="10776030" cy="461665"/>
          </a:xfrm>
          <a:prstGeom prst="rect">
            <a:avLst/>
          </a:prstGeom>
          <a:noFill/>
        </p:spPr>
        <p:txBody>
          <a:bodyPr wrap="square">
            <a:spAutoFit/>
          </a:bodyPr>
          <a:lstStyle/>
          <a:p>
            <a:r>
              <a:rPr lang="en-US" sz="1200" b="0" i="0" dirty="0">
                <a:solidFill>
                  <a:srgbClr val="222222"/>
                </a:solidFill>
                <a:effectLst/>
                <a:highlight>
                  <a:srgbClr val="FFFFFF"/>
                </a:highlight>
                <a:latin typeface="Arial" panose="020B0604020202020204" pitchFamily="34" charset="0"/>
              </a:rPr>
              <a:t>Li, L., Bao, J., Zhang, T., Yang, H., Chen, D., Wen, F., &amp; Guo, B. (2020). Face x-ray for more general face forgery detection. In </a:t>
            </a:r>
            <a:r>
              <a:rPr lang="en-US" sz="1200" b="0" i="1" dirty="0">
                <a:solidFill>
                  <a:srgbClr val="222222"/>
                </a:solidFill>
                <a:effectLst/>
                <a:highlight>
                  <a:srgbClr val="FFFFFF"/>
                </a:highlight>
                <a:latin typeface="Arial" panose="020B0604020202020204" pitchFamily="34" charset="0"/>
              </a:rPr>
              <a:t>Proceedings of the IEEE/CVF conference on computer vision and pattern recognition</a:t>
            </a:r>
            <a:r>
              <a:rPr lang="en-US" sz="1200" b="0" i="0" dirty="0">
                <a:solidFill>
                  <a:srgbClr val="222222"/>
                </a:solidFill>
                <a:effectLst/>
                <a:highlight>
                  <a:srgbClr val="FFFFFF"/>
                </a:highlight>
                <a:latin typeface="Arial" panose="020B0604020202020204" pitchFamily="34" charset="0"/>
              </a:rPr>
              <a:t> (pp. 5001-5010).</a:t>
            </a:r>
            <a:endParaRPr lang="en-TR" sz="1200" dirty="0"/>
          </a:p>
        </p:txBody>
      </p:sp>
    </p:spTree>
    <p:extLst>
      <p:ext uri="{BB962C8B-B14F-4D97-AF65-F5344CB8AC3E}">
        <p14:creationId xmlns:p14="http://schemas.microsoft.com/office/powerpoint/2010/main" val="60465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065E2-F529-68C5-CF4B-4202EA5870CB}"/>
              </a:ext>
            </a:extLst>
          </p:cNvPr>
          <p:cNvSpPr>
            <a:spLocks noGrp="1"/>
          </p:cNvSpPr>
          <p:nvPr>
            <p:ph type="title"/>
          </p:nvPr>
        </p:nvSpPr>
        <p:spPr>
          <a:xfrm>
            <a:off x="838200" y="249642"/>
            <a:ext cx="10515600" cy="1325563"/>
          </a:xfrm>
        </p:spPr>
        <p:txBody>
          <a:bodyPr/>
          <a:lstStyle/>
          <a:p>
            <a:r>
              <a:rPr lang="en-TR" dirty="0"/>
              <a:t>Results of Face X-Ray</a:t>
            </a:r>
          </a:p>
        </p:txBody>
      </p:sp>
      <p:sp>
        <p:nvSpPr>
          <p:cNvPr id="4" name="Content Placeholder 2">
            <a:extLst>
              <a:ext uri="{FF2B5EF4-FFF2-40B4-BE49-F238E27FC236}">
                <a16:creationId xmlns:a16="http://schemas.microsoft.com/office/drawing/2014/main" id="{AD18404E-079A-6FB4-BC19-4CC15D2BDBAA}"/>
              </a:ext>
            </a:extLst>
          </p:cNvPr>
          <p:cNvSpPr txBox="1">
            <a:spLocks/>
          </p:cNvSpPr>
          <p:nvPr/>
        </p:nvSpPr>
        <p:spPr>
          <a:xfrm>
            <a:off x="822502" y="1575205"/>
            <a:ext cx="10531298" cy="12145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dirty="0">
                <a:latin typeface="Times New Roman" panose="02020603050405020304" pitchFamily="18" charset="0"/>
                <a:cs typeface="Times New Roman" panose="02020603050405020304" pitchFamily="18" charset="0"/>
              </a:rPr>
              <a:t>As mentioned, in the training of Face X-Ray, X-Rays of FF++ images are also used, enabling a better generalization. In conclusion, it performed better in different datasets.   </a:t>
            </a:r>
            <a:endParaRPr lang="en-TR" sz="2400" dirty="0">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EC2E04E5-A045-5992-D276-E1E8707DAD2C}"/>
              </a:ext>
            </a:extLst>
          </p:cNvPr>
          <p:cNvGraphicFramePr>
            <a:graphicFrameLocks noGrp="1"/>
          </p:cNvGraphicFramePr>
          <p:nvPr>
            <p:extLst>
              <p:ext uri="{D42A27DB-BD31-4B8C-83A1-F6EECF244321}">
                <p14:modId xmlns:p14="http://schemas.microsoft.com/office/powerpoint/2010/main" val="131446206"/>
              </p:ext>
            </p:extLst>
          </p:nvPr>
        </p:nvGraphicFramePr>
        <p:xfrm>
          <a:off x="1932972" y="3157088"/>
          <a:ext cx="8171727" cy="1280160"/>
        </p:xfrm>
        <a:graphic>
          <a:graphicData uri="http://schemas.openxmlformats.org/drawingml/2006/table">
            <a:tbl>
              <a:tblPr firstRow="1" bandRow="1">
                <a:tableStyleId>{5C22544A-7EE6-4342-B048-85BDC9FD1C3A}</a:tableStyleId>
              </a:tblPr>
              <a:tblGrid>
                <a:gridCol w="2480935">
                  <a:extLst>
                    <a:ext uri="{9D8B030D-6E8A-4147-A177-3AD203B41FA5}">
                      <a16:colId xmlns:a16="http://schemas.microsoft.com/office/drawing/2014/main" val="1578687838"/>
                    </a:ext>
                  </a:extLst>
                </a:gridCol>
                <a:gridCol w="2770017">
                  <a:extLst>
                    <a:ext uri="{9D8B030D-6E8A-4147-A177-3AD203B41FA5}">
                      <a16:colId xmlns:a16="http://schemas.microsoft.com/office/drawing/2014/main" val="3557460833"/>
                    </a:ext>
                  </a:extLst>
                </a:gridCol>
                <a:gridCol w="2920775">
                  <a:extLst>
                    <a:ext uri="{9D8B030D-6E8A-4147-A177-3AD203B41FA5}">
                      <a16:colId xmlns:a16="http://schemas.microsoft.com/office/drawing/2014/main" val="693011596"/>
                    </a:ext>
                  </a:extLst>
                </a:gridCol>
              </a:tblGrid>
              <a:tr h="162083">
                <a:tc>
                  <a:txBody>
                    <a:bodyPr/>
                    <a:lstStyle/>
                    <a:p>
                      <a:pPr algn="ctr"/>
                      <a:r>
                        <a:rPr lang="en-TR" dirty="0">
                          <a:latin typeface="Times New Roman" panose="02020603050405020304" pitchFamily="18" charset="0"/>
                          <a:cs typeface="Times New Roman" panose="02020603050405020304" pitchFamily="18" charset="0"/>
                        </a:rPr>
                        <a:t>Network</a:t>
                      </a:r>
                    </a:p>
                  </a:txBody>
                  <a:tcPr/>
                </a:tc>
                <a:tc>
                  <a:txBody>
                    <a:bodyPr/>
                    <a:lstStyle/>
                    <a:p>
                      <a:pPr algn="ctr"/>
                      <a:r>
                        <a:rPr lang="en-TR" dirty="0">
                          <a:latin typeface="Times New Roman" panose="02020603050405020304" pitchFamily="18" charset="0"/>
                          <a:cs typeface="Times New Roman" panose="02020603050405020304" pitchFamily="18" charset="0"/>
                        </a:rPr>
                        <a:t>FF++ Classification Score (AUC)</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Celeb-DF</a:t>
                      </a:r>
                    </a:p>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Classification Score (AUC)</a:t>
                      </a:r>
                    </a:p>
                  </a:txBody>
                  <a:tcPr/>
                </a:tc>
                <a:extLst>
                  <a:ext uri="{0D108BD9-81ED-4DB2-BD59-A6C34878D82A}">
                    <a16:rowId xmlns:a16="http://schemas.microsoft.com/office/drawing/2014/main" val="1495515041"/>
                  </a:ext>
                </a:extLst>
              </a:tr>
              <a:tr h="476587">
                <a:tc>
                  <a:txBody>
                    <a:bodyPr/>
                    <a:lstStyle/>
                    <a:p>
                      <a:pPr algn="ctr"/>
                      <a:r>
                        <a:rPr lang="en-TR" b="0" dirty="0">
                          <a:latin typeface="Times New Roman" panose="02020603050405020304" pitchFamily="18" charset="0"/>
                          <a:cs typeface="Times New Roman" panose="02020603050405020304" pitchFamily="18" charset="0"/>
                        </a:rPr>
                        <a:t>Face X-Ray </a:t>
                      </a:r>
                    </a:p>
                    <a:p>
                      <a:pPr algn="ctr"/>
                      <a:r>
                        <a:rPr lang="en-TR" b="0" dirty="0">
                          <a:latin typeface="Times New Roman" panose="02020603050405020304" pitchFamily="18" charset="0"/>
                          <a:cs typeface="Times New Roman" panose="02020603050405020304" pitchFamily="18" charset="0"/>
                        </a:rPr>
                        <a:t>(HRNet Backbone)</a:t>
                      </a:r>
                    </a:p>
                  </a:txBody>
                  <a:tcPr/>
                </a:tc>
                <a:tc>
                  <a:txBody>
                    <a:bodyPr/>
                    <a:lstStyle/>
                    <a:p>
                      <a:pPr algn="ctr"/>
                      <a:r>
                        <a:rPr lang="en-TR" b="0" dirty="0">
                          <a:latin typeface="Times New Roman" panose="02020603050405020304" pitchFamily="18" charset="0"/>
                          <a:cs typeface="Times New Roman" panose="02020603050405020304" pitchFamily="18" charset="0"/>
                        </a:rPr>
                        <a:t>0.9915</a:t>
                      </a:r>
                    </a:p>
                  </a:txBody>
                  <a:tcPr/>
                </a:tc>
                <a:tc>
                  <a:txBody>
                    <a:bodyPr/>
                    <a:lstStyle/>
                    <a:p>
                      <a:pPr algn="ctr"/>
                      <a:r>
                        <a:rPr lang="en-TR" b="1" dirty="0">
                          <a:latin typeface="Times New Roman" panose="02020603050405020304" pitchFamily="18" charset="0"/>
                          <a:cs typeface="Times New Roman" panose="02020603050405020304" pitchFamily="18" charset="0"/>
                        </a:rPr>
                        <a:t>0.8058</a:t>
                      </a:r>
                    </a:p>
                  </a:txBody>
                  <a:tcPr/>
                </a:tc>
                <a:extLst>
                  <a:ext uri="{0D108BD9-81ED-4DB2-BD59-A6C34878D82A}">
                    <a16:rowId xmlns:a16="http://schemas.microsoft.com/office/drawing/2014/main" val="1927124446"/>
                  </a:ext>
                </a:extLst>
              </a:tr>
            </a:tbl>
          </a:graphicData>
        </a:graphic>
      </p:graphicFrame>
      <p:sp>
        <p:nvSpPr>
          <p:cNvPr id="5" name="TextBox 4">
            <a:extLst>
              <a:ext uri="{FF2B5EF4-FFF2-40B4-BE49-F238E27FC236}">
                <a16:creationId xmlns:a16="http://schemas.microsoft.com/office/drawing/2014/main" id="{4F986E6D-EBC5-E7E6-8FA2-729103C69E42}"/>
              </a:ext>
            </a:extLst>
          </p:cNvPr>
          <p:cNvSpPr txBox="1"/>
          <p:nvPr/>
        </p:nvSpPr>
        <p:spPr>
          <a:xfrm>
            <a:off x="830484" y="6350407"/>
            <a:ext cx="10531032" cy="461665"/>
          </a:xfrm>
          <a:prstGeom prst="rect">
            <a:avLst/>
          </a:prstGeom>
          <a:noFill/>
        </p:spPr>
        <p:txBody>
          <a:bodyPr wrap="square">
            <a:spAutoFit/>
          </a:bodyPr>
          <a:lstStyle/>
          <a:p>
            <a:r>
              <a:rPr lang="en-US" sz="1200" b="0" i="0" dirty="0">
                <a:solidFill>
                  <a:srgbClr val="222222"/>
                </a:solidFill>
                <a:effectLst/>
                <a:highlight>
                  <a:srgbClr val="FFFFFF"/>
                </a:highlight>
                <a:latin typeface="Arial" panose="020B0604020202020204" pitchFamily="34" charset="0"/>
              </a:rPr>
              <a:t>Dong, S., Wang, J., Ji, R., Liang, J., Fan, H., &amp; Ge, Z. (2023). Implicit identity leakage: The stumbling block to improving deepfake detection generalization. In </a:t>
            </a:r>
            <a:r>
              <a:rPr lang="en-US" sz="1200" b="0" i="1" dirty="0">
                <a:solidFill>
                  <a:srgbClr val="222222"/>
                </a:solidFill>
                <a:effectLst/>
                <a:highlight>
                  <a:srgbClr val="FFFFFF"/>
                </a:highlight>
                <a:latin typeface="Arial" panose="020B0604020202020204" pitchFamily="34" charset="0"/>
              </a:rPr>
              <a:t>Proceedings of the IEEE/CVF Conference on Computer Vision and Pattern Recognition</a:t>
            </a:r>
            <a:r>
              <a:rPr lang="en-US" sz="1200" b="0" i="0" dirty="0">
                <a:solidFill>
                  <a:srgbClr val="222222"/>
                </a:solidFill>
                <a:effectLst/>
                <a:highlight>
                  <a:srgbClr val="FFFFFF"/>
                </a:highlight>
                <a:latin typeface="Arial" panose="020B0604020202020204" pitchFamily="34" charset="0"/>
              </a:rPr>
              <a:t> (pp. 3994-4004).</a:t>
            </a:r>
            <a:endParaRPr lang="en-TR" sz="1200" dirty="0"/>
          </a:p>
        </p:txBody>
      </p:sp>
    </p:spTree>
    <p:extLst>
      <p:ext uri="{BB962C8B-B14F-4D97-AF65-F5344CB8AC3E}">
        <p14:creationId xmlns:p14="http://schemas.microsoft.com/office/powerpoint/2010/main" val="29026254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D98FA-5E43-E181-7B4E-F40D73FA6A0B}"/>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2600" i="0" u="none" strike="noStrike" kern="1200" dirty="0">
                <a:solidFill>
                  <a:schemeClr val="tx1"/>
                </a:solidFill>
                <a:effectLst/>
                <a:latin typeface="+mj-lt"/>
                <a:ea typeface="+mj-ea"/>
                <a:cs typeface="+mj-cs"/>
              </a:rPr>
              <a:t>On Improving Cross-dataset Generalization of Deepfake Detectors</a:t>
            </a:r>
            <a:br>
              <a:rPr lang="en-US" sz="2600" i="0" u="none" strike="noStrike" kern="1200" dirty="0">
                <a:solidFill>
                  <a:schemeClr val="tx1"/>
                </a:solidFill>
                <a:effectLst/>
                <a:latin typeface="+mj-lt"/>
                <a:ea typeface="+mj-ea"/>
                <a:cs typeface="+mj-cs"/>
              </a:rPr>
            </a:br>
            <a:r>
              <a:rPr lang="en-US" sz="2600" i="0" u="none" strike="noStrike" kern="1200" dirty="0">
                <a:solidFill>
                  <a:schemeClr val="tx1"/>
                </a:solidFill>
                <a:effectLst/>
                <a:latin typeface="+mj-lt"/>
                <a:ea typeface="+mj-ea"/>
                <a:cs typeface="+mj-cs"/>
              </a:rPr>
              <a:t>(CVPR 2022)</a:t>
            </a:r>
            <a:endParaRPr lang="en-US" sz="2600"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45417FD-C64C-292A-2D8B-85315336467F}"/>
              </a:ext>
            </a:extLst>
          </p:cNvPr>
          <p:cNvSpPr txBox="1"/>
          <p:nvPr/>
        </p:nvSpPr>
        <p:spPr>
          <a:xfrm>
            <a:off x="630936" y="2807208"/>
            <a:ext cx="3547525" cy="3410712"/>
          </a:xfrm>
          <a:prstGeom prst="rect">
            <a:avLst/>
          </a:prstGeom>
        </p:spPr>
        <p:txBody>
          <a:bodyPr vert="horz" lIns="91440" tIns="45720" rIns="91440" bIns="45720" rtlCol="0" anchor="t">
            <a:normAutofit lnSpcReduction="10000"/>
          </a:bodyPr>
          <a:lstStyle/>
          <a:p>
            <a:pPr indent="-228600" algn="just">
              <a:lnSpc>
                <a:spcPct val="90000"/>
              </a:lnSpc>
              <a:spcAft>
                <a:spcPts val="600"/>
              </a:spcAft>
              <a:buFont typeface="Arial" panose="020B0604020202020204" pitchFamily="34" charset="0"/>
              <a:buChar char="•"/>
            </a:pPr>
            <a:r>
              <a:rPr lang="en-US" sz="2200" b="0" i="0" dirty="0">
                <a:effectLst/>
                <a:highlight>
                  <a:srgbClr val="FFFFFF"/>
                </a:highlight>
                <a:latin typeface="Times New Roman" panose="02020603050405020304" pitchFamily="18" charset="0"/>
                <a:cs typeface="Times New Roman" panose="02020603050405020304" pitchFamily="18" charset="0"/>
              </a:rPr>
              <a:t>The paper introduces a novel method to enhance the cross-dataset generalization of deepfake detectors using a hybrid approach combining supervised learning and reinforcement learning (RL). </a:t>
            </a:r>
          </a:p>
          <a:p>
            <a:pPr indent="-228600" algn="just">
              <a:lnSpc>
                <a:spcPct val="90000"/>
              </a:lnSpc>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An RL agent is trained to select the optimal augmentations for each test image based on a learned policy.</a:t>
            </a:r>
          </a:p>
        </p:txBody>
      </p:sp>
      <p:pic>
        <p:nvPicPr>
          <p:cNvPr id="7" name="Content Placeholder 6" descr="A diagram of a model&#10;&#10;Description automatically generated">
            <a:extLst>
              <a:ext uri="{FF2B5EF4-FFF2-40B4-BE49-F238E27FC236}">
                <a16:creationId xmlns:a16="http://schemas.microsoft.com/office/drawing/2014/main" id="{73591F2E-26FD-9F62-5512-9B3861ACB99B}"/>
              </a:ext>
            </a:extLst>
          </p:cNvPr>
          <p:cNvPicPr>
            <a:picLocks noGrp="1" noChangeAspect="1"/>
          </p:cNvPicPr>
          <p:nvPr>
            <p:ph idx="1"/>
          </p:nvPr>
        </p:nvPicPr>
        <p:blipFill>
          <a:blip r:embed="rId2"/>
          <a:stretch>
            <a:fillRect/>
          </a:stretch>
        </p:blipFill>
        <p:spPr>
          <a:xfrm>
            <a:off x="4290717" y="1577882"/>
            <a:ext cx="7416520" cy="3819506"/>
          </a:xfrm>
          <a:prstGeom prst="rect">
            <a:avLst/>
          </a:prstGeom>
        </p:spPr>
      </p:pic>
      <p:sp>
        <p:nvSpPr>
          <p:cNvPr id="9" name="TextBox 8">
            <a:extLst>
              <a:ext uri="{FF2B5EF4-FFF2-40B4-BE49-F238E27FC236}">
                <a16:creationId xmlns:a16="http://schemas.microsoft.com/office/drawing/2014/main" id="{9E688622-D776-EBCF-B1B6-0172824EDC89}"/>
              </a:ext>
            </a:extLst>
          </p:cNvPr>
          <p:cNvSpPr txBox="1"/>
          <p:nvPr/>
        </p:nvSpPr>
        <p:spPr>
          <a:xfrm>
            <a:off x="928957" y="6217920"/>
            <a:ext cx="10334086" cy="616969"/>
          </a:xfrm>
          <a:prstGeom prst="rect">
            <a:avLst/>
          </a:prstGeom>
        </p:spPr>
        <p:txBody>
          <a:bodyPr vert="horz" lIns="91440" tIns="45720" rIns="91440" bIns="45720" rtlCol="0" anchor="t">
            <a:normAutofit/>
          </a:bodyPr>
          <a:lstStyle/>
          <a:p>
            <a:pPr>
              <a:lnSpc>
                <a:spcPct val="90000"/>
              </a:lnSpc>
              <a:spcAft>
                <a:spcPts val="600"/>
              </a:spcAft>
            </a:pPr>
            <a:r>
              <a:rPr lang="en-US" sz="1200" b="0" i="0" dirty="0" err="1">
                <a:effectLst/>
                <a:highlight>
                  <a:srgbClr val="FFFFFF"/>
                </a:highlight>
              </a:rPr>
              <a:t>Nadimpalli</a:t>
            </a:r>
            <a:r>
              <a:rPr lang="en-US" sz="1200" b="0" i="0" dirty="0">
                <a:effectLst/>
                <a:highlight>
                  <a:srgbClr val="FFFFFF"/>
                </a:highlight>
              </a:rPr>
              <a:t>, A. V., &amp; </a:t>
            </a:r>
            <a:r>
              <a:rPr lang="en-US" sz="1200" b="0" i="0" dirty="0" err="1">
                <a:effectLst/>
                <a:highlight>
                  <a:srgbClr val="FFFFFF"/>
                </a:highlight>
              </a:rPr>
              <a:t>Rattani</a:t>
            </a:r>
            <a:r>
              <a:rPr lang="en-US" sz="1200" b="0" i="0" dirty="0">
                <a:effectLst/>
                <a:highlight>
                  <a:srgbClr val="FFFFFF"/>
                </a:highlight>
              </a:rPr>
              <a:t>, A. (2022). On improving cross-dataset generalization of deepfake detectors. In </a:t>
            </a:r>
            <a:r>
              <a:rPr lang="en-US" sz="1200" b="0" i="1" dirty="0">
                <a:effectLst/>
                <a:highlight>
                  <a:srgbClr val="FFFFFF"/>
                </a:highlight>
              </a:rPr>
              <a:t>Proceedings of the IEEE/CVF conference on computer vision and pattern recognition</a:t>
            </a:r>
            <a:r>
              <a:rPr lang="en-US" sz="1200" b="0" i="0" dirty="0">
                <a:effectLst/>
                <a:highlight>
                  <a:srgbClr val="FFFFFF"/>
                </a:highlight>
              </a:rPr>
              <a:t> (pp. 91-99).</a:t>
            </a:r>
            <a:endParaRPr lang="en-US" sz="1200" dirty="0"/>
          </a:p>
        </p:txBody>
      </p:sp>
    </p:spTree>
    <p:extLst>
      <p:ext uri="{BB962C8B-B14F-4D97-AF65-F5344CB8AC3E}">
        <p14:creationId xmlns:p14="http://schemas.microsoft.com/office/powerpoint/2010/main" val="1349175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D98FA-5E43-E181-7B4E-F40D73FA6A0B}"/>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2600" i="0" u="none" strike="noStrike" kern="1200" dirty="0">
                <a:solidFill>
                  <a:schemeClr val="tx1"/>
                </a:solidFill>
                <a:effectLst/>
                <a:latin typeface="+mj-lt"/>
                <a:ea typeface="+mj-ea"/>
                <a:cs typeface="+mj-cs"/>
              </a:rPr>
              <a:t>On Improving Cross-dataset Generalization of Deepfake Detectors</a:t>
            </a:r>
            <a:br>
              <a:rPr lang="en-US" sz="2600" i="0" u="none" strike="noStrike" kern="1200" dirty="0">
                <a:solidFill>
                  <a:schemeClr val="tx1"/>
                </a:solidFill>
                <a:effectLst/>
                <a:latin typeface="+mj-lt"/>
                <a:ea typeface="+mj-ea"/>
                <a:cs typeface="+mj-cs"/>
              </a:rPr>
            </a:br>
            <a:r>
              <a:rPr lang="en-US" sz="2600" i="0" u="none" strike="noStrike" kern="1200" dirty="0">
                <a:solidFill>
                  <a:schemeClr val="tx1"/>
                </a:solidFill>
                <a:effectLst/>
                <a:latin typeface="+mj-lt"/>
                <a:ea typeface="+mj-ea"/>
                <a:cs typeface="+mj-cs"/>
              </a:rPr>
              <a:t>(CVPR 2022)</a:t>
            </a:r>
            <a:endParaRPr lang="en-US" sz="2600"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45417FD-C64C-292A-2D8B-85315336467F}"/>
              </a:ext>
            </a:extLst>
          </p:cNvPr>
          <p:cNvSpPr txBox="1"/>
          <p:nvPr/>
        </p:nvSpPr>
        <p:spPr>
          <a:xfrm>
            <a:off x="630936" y="2807207"/>
            <a:ext cx="5005935" cy="3086737"/>
          </a:xfrm>
          <a:prstGeom prst="rect">
            <a:avLst/>
          </a:prstGeom>
        </p:spPr>
        <p:txBody>
          <a:bodyPr vert="horz" lIns="91440" tIns="45720" rIns="91440" bIns="45720" rtlCol="0" anchor="t">
            <a:normAutofit fontScale="92500" lnSpcReduction="20000"/>
          </a:bodyPr>
          <a:lstStyle/>
          <a:p>
            <a:pPr indent="-228600" algn="just">
              <a:lnSpc>
                <a:spcPct val="90000"/>
              </a:lnSpc>
              <a:spcAft>
                <a:spcPts val="600"/>
              </a:spcAft>
              <a:buFont typeface="Arial" panose="020B0604020202020204" pitchFamily="34" charset="0"/>
              <a:buChar char="•"/>
            </a:pPr>
            <a:r>
              <a:rPr lang="en-US" sz="2200" b="0" i="0" dirty="0">
                <a:effectLst/>
                <a:highlight>
                  <a:srgbClr val="FFFFFF"/>
                </a:highlight>
                <a:latin typeface="Times New Roman" panose="02020603050405020304" pitchFamily="18" charset="0"/>
                <a:cs typeface="Times New Roman" panose="02020603050405020304" pitchFamily="18" charset="0"/>
              </a:rPr>
              <a:t>The method addresses the common performance degradation issue when deepfake detectors trained on one dataset are tested on another dataset with different characteristics. By systematically selecting augmentations tailored to each test image, the approach reduces the impact of domain shift and improves performance across datasets.</a:t>
            </a:r>
          </a:p>
          <a:p>
            <a:pPr indent="-228600" algn="just">
              <a:lnSpc>
                <a:spcPct val="90000"/>
              </a:lnSpc>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While not having the implementation, it stands out as an approach that brings a new perspective to the problem of cross-dataset generalization. </a:t>
            </a:r>
          </a:p>
        </p:txBody>
      </p:sp>
      <p:sp>
        <p:nvSpPr>
          <p:cNvPr id="9" name="TextBox 8">
            <a:extLst>
              <a:ext uri="{FF2B5EF4-FFF2-40B4-BE49-F238E27FC236}">
                <a16:creationId xmlns:a16="http://schemas.microsoft.com/office/drawing/2014/main" id="{9E688622-D776-EBCF-B1B6-0172824EDC89}"/>
              </a:ext>
            </a:extLst>
          </p:cNvPr>
          <p:cNvSpPr txBox="1"/>
          <p:nvPr/>
        </p:nvSpPr>
        <p:spPr>
          <a:xfrm>
            <a:off x="928957" y="6217920"/>
            <a:ext cx="10334086" cy="616969"/>
          </a:xfrm>
          <a:prstGeom prst="rect">
            <a:avLst/>
          </a:prstGeom>
        </p:spPr>
        <p:txBody>
          <a:bodyPr vert="horz" lIns="91440" tIns="45720" rIns="91440" bIns="45720" rtlCol="0" anchor="t">
            <a:normAutofit/>
          </a:bodyPr>
          <a:lstStyle/>
          <a:p>
            <a:pPr>
              <a:lnSpc>
                <a:spcPct val="90000"/>
              </a:lnSpc>
              <a:spcAft>
                <a:spcPts val="600"/>
              </a:spcAft>
            </a:pPr>
            <a:r>
              <a:rPr lang="en-US" sz="1200" b="0" i="0" dirty="0" err="1">
                <a:effectLst/>
                <a:highlight>
                  <a:srgbClr val="FFFFFF"/>
                </a:highlight>
              </a:rPr>
              <a:t>Nadimpalli</a:t>
            </a:r>
            <a:r>
              <a:rPr lang="en-US" sz="1200" b="0" i="0" dirty="0">
                <a:effectLst/>
                <a:highlight>
                  <a:srgbClr val="FFFFFF"/>
                </a:highlight>
              </a:rPr>
              <a:t>, A. V., &amp; </a:t>
            </a:r>
            <a:r>
              <a:rPr lang="en-US" sz="1200" b="0" i="0" dirty="0" err="1">
                <a:effectLst/>
                <a:highlight>
                  <a:srgbClr val="FFFFFF"/>
                </a:highlight>
              </a:rPr>
              <a:t>Rattani</a:t>
            </a:r>
            <a:r>
              <a:rPr lang="en-US" sz="1200" b="0" i="0" dirty="0">
                <a:effectLst/>
                <a:highlight>
                  <a:srgbClr val="FFFFFF"/>
                </a:highlight>
              </a:rPr>
              <a:t>, A. (2022). On improving cross-dataset generalization of deepfake detectors. In </a:t>
            </a:r>
            <a:r>
              <a:rPr lang="en-US" sz="1200" b="0" i="1" dirty="0">
                <a:effectLst/>
                <a:highlight>
                  <a:srgbClr val="FFFFFF"/>
                </a:highlight>
              </a:rPr>
              <a:t>Proceedings of the IEEE/CVF conference on computer vision and pattern recognition</a:t>
            </a:r>
            <a:r>
              <a:rPr lang="en-US" sz="1200" b="0" i="0" dirty="0">
                <a:effectLst/>
                <a:highlight>
                  <a:srgbClr val="FFFFFF"/>
                </a:highlight>
              </a:rPr>
              <a:t> (pp. 91-99).</a:t>
            </a:r>
            <a:endParaRPr lang="en-US" sz="1200" dirty="0"/>
          </a:p>
        </p:txBody>
      </p:sp>
      <p:pic>
        <p:nvPicPr>
          <p:cNvPr id="8" name="Picture 7" descr="A collage of images of a person's face&#10;&#10;Description automatically generated">
            <a:extLst>
              <a:ext uri="{FF2B5EF4-FFF2-40B4-BE49-F238E27FC236}">
                <a16:creationId xmlns:a16="http://schemas.microsoft.com/office/drawing/2014/main" id="{149D96D9-BA80-B8E8-C20D-5FBB18133E07}"/>
              </a:ext>
            </a:extLst>
          </p:cNvPr>
          <p:cNvPicPr>
            <a:picLocks noChangeAspect="1"/>
          </p:cNvPicPr>
          <p:nvPr/>
        </p:nvPicPr>
        <p:blipFill>
          <a:blip r:embed="rId2"/>
          <a:stretch>
            <a:fillRect/>
          </a:stretch>
        </p:blipFill>
        <p:spPr>
          <a:xfrm>
            <a:off x="6170986" y="964055"/>
            <a:ext cx="5092057" cy="4929890"/>
          </a:xfrm>
          <a:prstGeom prst="rect">
            <a:avLst/>
          </a:prstGeom>
        </p:spPr>
      </p:pic>
    </p:spTree>
    <p:extLst>
      <p:ext uri="{BB962C8B-B14F-4D97-AF65-F5344CB8AC3E}">
        <p14:creationId xmlns:p14="http://schemas.microsoft.com/office/powerpoint/2010/main" val="31399080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065E2-F529-68C5-CF4B-4202EA5870CB}"/>
              </a:ext>
            </a:extLst>
          </p:cNvPr>
          <p:cNvSpPr>
            <a:spLocks noGrp="1"/>
          </p:cNvSpPr>
          <p:nvPr>
            <p:ph type="title"/>
          </p:nvPr>
        </p:nvSpPr>
        <p:spPr>
          <a:xfrm>
            <a:off x="838200" y="249642"/>
            <a:ext cx="10515600" cy="1325563"/>
          </a:xfrm>
        </p:spPr>
        <p:txBody>
          <a:bodyPr/>
          <a:lstStyle/>
          <a:p>
            <a:r>
              <a:rPr lang="en-TR" dirty="0"/>
              <a:t>Results of “</a:t>
            </a:r>
            <a:r>
              <a:rPr lang="en-US" sz="4400" i="0" u="none" strike="noStrike" kern="1200" dirty="0">
                <a:solidFill>
                  <a:schemeClr val="tx1"/>
                </a:solidFill>
                <a:effectLst/>
                <a:latin typeface="+mj-lt"/>
                <a:ea typeface="+mj-ea"/>
                <a:cs typeface="+mj-cs"/>
              </a:rPr>
              <a:t>On Improving Cross-dataset Generalization of Deepfake Detectors</a:t>
            </a:r>
            <a:r>
              <a:rPr lang="en-TR" dirty="0"/>
              <a:t>”</a:t>
            </a:r>
          </a:p>
        </p:txBody>
      </p:sp>
      <p:sp>
        <p:nvSpPr>
          <p:cNvPr id="4" name="Content Placeholder 2">
            <a:extLst>
              <a:ext uri="{FF2B5EF4-FFF2-40B4-BE49-F238E27FC236}">
                <a16:creationId xmlns:a16="http://schemas.microsoft.com/office/drawing/2014/main" id="{AD18404E-079A-6FB4-BC19-4CC15D2BDBAA}"/>
              </a:ext>
            </a:extLst>
          </p:cNvPr>
          <p:cNvSpPr txBox="1">
            <a:spLocks/>
          </p:cNvSpPr>
          <p:nvPr/>
        </p:nvSpPr>
        <p:spPr>
          <a:xfrm>
            <a:off x="822502" y="1758867"/>
            <a:ext cx="10531298" cy="121455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dirty="0">
                <a:latin typeface="Times New Roman" panose="02020603050405020304" pitchFamily="18" charset="0"/>
                <a:cs typeface="Times New Roman" panose="02020603050405020304" pitchFamily="18" charset="0"/>
              </a:rPr>
              <a:t>As mentioned, in the training of “</a:t>
            </a:r>
            <a:r>
              <a:rPr lang="en-US" sz="2400" i="0" u="none" strike="noStrike" kern="1200" dirty="0">
                <a:solidFill>
                  <a:schemeClr val="tx1"/>
                </a:solidFill>
                <a:effectLst/>
                <a:latin typeface="Times New Roman" panose="02020603050405020304" pitchFamily="18" charset="0"/>
                <a:ea typeface="+mj-ea"/>
                <a:cs typeface="Times New Roman" panose="02020603050405020304" pitchFamily="18" charset="0"/>
              </a:rPr>
              <a:t>On Improving Cross-dataset Generalization of Deepfake Detectors”, </a:t>
            </a:r>
            <a:r>
              <a:rPr lang="en-US" sz="2400" dirty="0">
                <a:latin typeface="Times New Roman" panose="02020603050405020304" pitchFamily="18" charset="0"/>
                <a:cs typeface="Times New Roman" panose="02020603050405020304" pitchFamily="18" charset="0"/>
              </a:rPr>
              <a:t>reinforcement-learning-guided augmented pictures from FF++ dataset are also used, enabling a better generalization. In conclusion, it performed satisfactory in different datasets.   </a:t>
            </a:r>
            <a:endParaRPr lang="en-TR" sz="2400" dirty="0">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EC2E04E5-A045-5992-D276-E1E8707DAD2C}"/>
              </a:ext>
            </a:extLst>
          </p:cNvPr>
          <p:cNvGraphicFramePr>
            <a:graphicFrameLocks noGrp="1"/>
          </p:cNvGraphicFramePr>
          <p:nvPr>
            <p:extLst>
              <p:ext uri="{D42A27DB-BD31-4B8C-83A1-F6EECF244321}">
                <p14:modId xmlns:p14="http://schemas.microsoft.com/office/powerpoint/2010/main" val="1982221346"/>
              </p:ext>
            </p:extLst>
          </p:nvPr>
        </p:nvGraphicFramePr>
        <p:xfrm>
          <a:off x="1940173" y="3429000"/>
          <a:ext cx="8295956" cy="1280160"/>
        </p:xfrm>
        <a:graphic>
          <a:graphicData uri="http://schemas.openxmlformats.org/drawingml/2006/table">
            <a:tbl>
              <a:tblPr firstRow="1" bandRow="1">
                <a:tableStyleId>{5C22544A-7EE6-4342-B048-85BDC9FD1C3A}</a:tableStyleId>
              </a:tblPr>
              <a:tblGrid>
                <a:gridCol w="2715305">
                  <a:extLst>
                    <a:ext uri="{9D8B030D-6E8A-4147-A177-3AD203B41FA5}">
                      <a16:colId xmlns:a16="http://schemas.microsoft.com/office/drawing/2014/main" val="1578687838"/>
                    </a:ext>
                  </a:extLst>
                </a:gridCol>
                <a:gridCol w="2615474">
                  <a:extLst>
                    <a:ext uri="{9D8B030D-6E8A-4147-A177-3AD203B41FA5}">
                      <a16:colId xmlns:a16="http://schemas.microsoft.com/office/drawing/2014/main" val="3557460833"/>
                    </a:ext>
                  </a:extLst>
                </a:gridCol>
                <a:gridCol w="2965177">
                  <a:extLst>
                    <a:ext uri="{9D8B030D-6E8A-4147-A177-3AD203B41FA5}">
                      <a16:colId xmlns:a16="http://schemas.microsoft.com/office/drawing/2014/main" val="693011596"/>
                    </a:ext>
                  </a:extLst>
                </a:gridCol>
              </a:tblGrid>
              <a:tr h="162083">
                <a:tc>
                  <a:txBody>
                    <a:bodyPr/>
                    <a:lstStyle/>
                    <a:p>
                      <a:pPr algn="ctr"/>
                      <a:r>
                        <a:rPr lang="en-TR" dirty="0">
                          <a:latin typeface="Times New Roman" panose="02020603050405020304" pitchFamily="18" charset="0"/>
                          <a:cs typeface="Times New Roman" panose="02020603050405020304" pitchFamily="18" charset="0"/>
                        </a:rPr>
                        <a:t>Network</a:t>
                      </a:r>
                    </a:p>
                  </a:txBody>
                  <a:tcPr/>
                </a:tc>
                <a:tc>
                  <a:txBody>
                    <a:bodyPr/>
                    <a:lstStyle/>
                    <a:p>
                      <a:pPr algn="ctr"/>
                      <a:r>
                        <a:rPr lang="en-TR" dirty="0">
                          <a:latin typeface="Times New Roman" panose="02020603050405020304" pitchFamily="18" charset="0"/>
                          <a:cs typeface="Times New Roman" panose="02020603050405020304" pitchFamily="18" charset="0"/>
                        </a:rPr>
                        <a:t>FF++ Classification Score (AUC)</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Celeb-DF</a:t>
                      </a:r>
                    </a:p>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Classification Score (AUC)</a:t>
                      </a:r>
                    </a:p>
                  </a:txBody>
                  <a:tcPr/>
                </a:tc>
                <a:extLst>
                  <a:ext uri="{0D108BD9-81ED-4DB2-BD59-A6C34878D82A}">
                    <a16:rowId xmlns:a16="http://schemas.microsoft.com/office/drawing/2014/main" val="1495515041"/>
                  </a:ext>
                </a:extLst>
              </a:tr>
              <a:tr h="476587">
                <a:tc>
                  <a:txBody>
                    <a:bodyPr/>
                    <a:lstStyle/>
                    <a:p>
                      <a:pPr algn="ctr"/>
                      <a:r>
                        <a:rPr lang="en-TR" b="0" dirty="0">
                          <a:latin typeface="Times New Roman" panose="02020603050405020304" pitchFamily="18" charset="0"/>
                          <a:cs typeface="Times New Roman" panose="02020603050405020304" pitchFamily="18" charset="0"/>
                        </a:rPr>
                        <a:t>RL-guided-network</a:t>
                      </a:r>
                    </a:p>
                    <a:p>
                      <a:pPr algn="ctr"/>
                      <a:r>
                        <a:rPr lang="en-TR" b="0" dirty="0">
                          <a:latin typeface="Times New Roman" panose="02020603050405020304" pitchFamily="18" charset="0"/>
                          <a:cs typeface="Times New Roman" panose="02020603050405020304" pitchFamily="18" charset="0"/>
                        </a:rPr>
                        <a:t>(Efficient-v2-L with PPO)</a:t>
                      </a:r>
                    </a:p>
                  </a:txBody>
                  <a:tcPr/>
                </a:tc>
                <a:tc>
                  <a:txBody>
                    <a:bodyPr/>
                    <a:lstStyle/>
                    <a:p>
                      <a:pPr algn="ctr"/>
                      <a:r>
                        <a:rPr lang="en-TR" b="0" dirty="0">
                          <a:latin typeface="Times New Roman" panose="02020603050405020304" pitchFamily="18" charset="0"/>
                          <a:cs typeface="Times New Roman" panose="02020603050405020304" pitchFamily="18" charset="0"/>
                        </a:rPr>
                        <a:t>0.994</a:t>
                      </a:r>
                    </a:p>
                  </a:txBody>
                  <a:tcPr/>
                </a:tc>
                <a:tc>
                  <a:txBody>
                    <a:bodyPr/>
                    <a:lstStyle/>
                    <a:p>
                      <a:pPr algn="ctr"/>
                      <a:r>
                        <a:rPr lang="en-TR" b="0" dirty="0">
                          <a:latin typeface="Times New Roman" panose="02020603050405020304" pitchFamily="18" charset="0"/>
                          <a:cs typeface="Times New Roman" panose="02020603050405020304" pitchFamily="18" charset="0"/>
                        </a:rPr>
                        <a:t>0.669</a:t>
                      </a:r>
                    </a:p>
                  </a:txBody>
                  <a:tcPr/>
                </a:tc>
                <a:extLst>
                  <a:ext uri="{0D108BD9-81ED-4DB2-BD59-A6C34878D82A}">
                    <a16:rowId xmlns:a16="http://schemas.microsoft.com/office/drawing/2014/main" val="1927124446"/>
                  </a:ext>
                </a:extLst>
              </a:tr>
            </a:tbl>
          </a:graphicData>
        </a:graphic>
      </p:graphicFrame>
      <p:sp>
        <p:nvSpPr>
          <p:cNvPr id="3" name="TextBox 2">
            <a:extLst>
              <a:ext uri="{FF2B5EF4-FFF2-40B4-BE49-F238E27FC236}">
                <a16:creationId xmlns:a16="http://schemas.microsoft.com/office/drawing/2014/main" id="{C9F21818-67D5-8AEA-F24A-AC23392CA70A}"/>
              </a:ext>
            </a:extLst>
          </p:cNvPr>
          <p:cNvSpPr txBox="1"/>
          <p:nvPr/>
        </p:nvSpPr>
        <p:spPr>
          <a:xfrm>
            <a:off x="830484" y="6350407"/>
            <a:ext cx="10531032" cy="461665"/>
          </a:xfrm>
          <a:prstGeom prst="rect">
            <a:avLst/>
          </a:prstGeom>
          <a:noFill/>
        </p:spPr>
        <p:txBody>
          <a:bodyPr wrap="square">
            <a:spAutoFit/>
          </a:bodyPr>
          <a:lstStyle/>
          <a:p>
            <a:r>
              <a:rPr lang="en-US" sz="1200" b="0" i="0" dirty="0">
                <a:solidFill>
                  <a:srgbClr val="222222"/>
                </a:solidFill>
                <a:effectLst/>
                <a:highlight>
                  <a:srgbClr val="FFFFFF"/>
                </a:highlight>
                <a:latin typeface="Arial" panose="020B0604020202020204" pitchFamily="34" charset="0"/>
              </a:rPr>
              <a:t>Dong, S., Wang, J., Ji, R., Liang, J., Fan, H., &amp; Ge, Z. (2023). Implicit identity leakage: The stumbling block to improving deepfake detection generalization. In </a:t>
            </a:r>
            <a:r>
              <a:rPr lang="en-US" sz="1200" b="0" i="1" dirty="0">
                <a:solidFill>
                  <a:srgbClr val="222222"/>
                </a:solidFill>
                <a:effectLst/>
                <a:highlight>
                  <a:srgbClr val="FFFFFF"/>
                </a:highlight>
                <a:latin typeface="Arial" panose="020B0604020202020204" pitchFamily="34" charset="0"/>
              </a:rPr>
              <a:t>Proceedings of the IEEE/CVF Conference on Computer Vision and Pattern Recognition</a:t>
            </a:r>
            <a:r>
              <a:rPr lang="en-US" sz="1200" b="0" i="0" dirty="0">
                <a:solidFill>
                  <a:srgbClr val="222222"/>
                </a:solidFill>
                <a:effectLst/>
                <a:highlight>
                  <a:srgbClr val="FFFFFF"/>
                </a:highlight>
                <a:latin typeface="Arial" panose="020B0604020202020204" pitchFamily="34" charset="0"/>
              </a:rPr>
              <a:t> (pp. 3994-4004).</a:t>
            </a:r>
            <a:endParaRPr lang="en-TR" sz="1200" dirty="0"/>
          </a:p>
        </p:txBody>
      </p:sp>
    </p:spTree>
    <p:extLst>
      <p:ext uri="{BB962C8B-B14F-4D97-AF65-F5344CB8AC3E}">
        <p14:creationId xmlns:p14="http://schemas.microsoft.com/office/powerpoint/2010/main" val="30978434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D98FA-5E43-E181-7B4E-F40D73FA6A0B}"/>
              </a:ext>
            </a:extLst>
          </p:cNvPr>
          <p:cNvSpPr>
            <a:spLocks noGrp="1"/>
          </p:cNvSpPr>
          <p:nvPr>
            <p:ph type="title"/>
          </p:nvPr>
        </p:nvSpPr>
        <p:spPr>
          <a:xfrm>
            <a:off x="630936" y="639520"/>
            <a:ext cx="3429000" cy="1719072"/>
          </a:xfrm>
        </p:spPr>
        <p:txBody>
          <a:bodyPr anchor="b">
            <a:normAutofit/>
          </a:bodyPr>
          <a:lstStyle/>
          <a:p>
            <a:r>
              <a:rPr lang="en-US" sz="3800" i="0" u="none" strike="noStrike" dirty="0">
                <a:effectLst/>
              </a:rPr>
              <a:t>Implicit Identity Leakage (CVPR 2023) </a:t>
            </a:r>
            <a:endParaRPr lang="en-TR" sz="3800" dirty="0"/>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DB1AFB-D7F1-C6DF-8D35-E50C158AC6F8}"/>
              </a:ext>
            </a:extLst>
          </p:cNvPr>
          <p:cNvSpPr>
            <a:spLocks noGrp="1"/>
          </p:cNvSpPr>
          <p:nvPr>
            <p:ph idx="1"/>
          </p:nvPr>
        </p:nvSpPr>
        <p:spPr>
          <a:xfrm>
            <a:off x="630936" y="2807208"/>
            <a:ext cx="3871616" cy="3558868"/>
          </a:xfrm>
        </p:spPr>
        <p:txBody>
          <a:bodyPr anchor="t">
            <a:normAutofit/>
          </a:bodyPr>
          <a:lstStyle/>
          <a:p>
            <a:pPr algn="just"/>
            <a:r>
              <a:rPr lang="en-US" sz="1600" b="0" i="0" u="none" strike="noStrike" dirty="0">
                <a:effectLst/>
                <a:latin typeface="Times New Roman" panose="02020603050405020304" pitchFamily="18" charset="0"/>
                <a:cs typeface="Times New Roman" panose="02020603050405020304" pitchFamily="18" charset="0"/>
              </a:rPr>
              <a:t>The implicit identity leakage phenomenon: In deepfake detection, the reliance on these global identity features can be problematic because the model might start to recognize an image as genuine, or fake based on the identity-specific characteristics it has learned during training. For example, if a model is frequently exposed to fakes of a particular person during training, it might mistakenly learn that any image of this person is likely to be fake, rather than learning to detect the subtle manipulations indicative of a deepfake.</a:t>
            </a:r>
            <a:endParaRPr lang="en-TR" sz="1600" dirty="0">
              <a:latin typeface="Times New Roman" panose="02020603050405020304" pitchFamily="18" charset="0"/>
              <a:cs typeface="Times New Roman" panose="02020603050405020304" pitchFamily="18" charset="0"/>
            </a:endParaRPr>
          </a:p>
        </p:txBody>
      </p:sp>
      <p:pic>
        <p:nvPicPr>
          <p:cNvPr id="5" name="Picture 4" descr="A screenshot of a diagram&#10;&#10;Description automatically generated">
            <a:extLst>
              <a:ext uri="{FF2B5EF4-FFF2-40B4-BE49-F238E27FC236}">
                <a16:creationId xmlns:a16="http://schemas.microsoft.com/office/drawing/2014/main" id="{EF07B487-F7B4-93B6-5D8D-B44423DE82B0}"/>
              </a:ext>
            </a:extLst>
          </p:cNvPr>
          <p:cNvPicPr>
            <a:picLocks noChangeAspect="1"/>
          </p:cNvPicPr>
          <p:nvPr/>
        </p:nvPicPr>
        <p:blipFill>
          <a:blip r:embed="rId2"/>
          <a:stretch>
            <a:fillRect/>
          </a:stretch>
        </p:blipFill>
        <p:spPr>
          <a:xfrm>
            <a:off x="5107316" y="640080"/>
            <a:ext cx="5997679" cy="5577840"/>
          </a:xfrm>
          <a:prstGeom prst="rect">
            <a:avLst/>
          </a:prstGeom>
        </p:spPr>
      </p:pic>
      <p:sp>
        <p:nvSpPr>
          <p:cNvPr id="7" name="TextBox 6">
            <a:extLst>
              <a:ext uri="{FF2B5EF4-FFF2-40B4-BE49-F238E27FC236}">
                <a16:creationId xmlns:a16="http://schemas.microsoft.com/office/drawing/2014/main" id="{F5002C41-D3DB-2F7B-FD80-5B408CED9650}"/>
              </a:ext>
            </a:extLst>
          </p:cNvPr>
          <p:cNvSpPr txBox="1"/>
          <p:nvPr/>
        </p:nvSpPr>
        <p:spPr>
          <a:xfrm>
            <a:off x="830484" y="6350407"/>
            <a:ext cx="10531032" cy="461665"/>
          </a:xfrm>
          <a:prstGeom prst="rect">
            <a:avLst/>
          </a:prstGeom>
          <a:noFill/>
        </p:spPr>
        <p:txBody>
          <a:bodyPr wrap="square">
            <a:spAutoFit/>
          </a:bodyPr>
          <a:lstStyle/>
          <a:p>
            <a:r>
              <a:rPr lang="en-US" sz="1200" b="0" i="0" dirty="0">
                <a:solidFill>
                  <a:srgbClr val="222222"/>
                </a:solidFill>
                <a:effectLst/>
                <a:highlight>
                  <a:srgbClr val="FFFFFF"/>
                </a:highlight>
                <a:latin typeface="Arial" panose="020B0604020202020204" pitchFamily="34" charset="0"/>
              </a:rPr>
              <a:t>Dong, S., Wang, J., Ji, R., Liang, J., Fan, H., &amp; Ge, Z. (2023). Implicit identity leakage: The stumbling block to improving deepfake detection generalization. In </a:t>
            </a:r>
            <a:r>
              <a:rPr lang="en-US" sz="1200" b="0" i="1" dirty="0">
                <a:solidFill>
                  <a:srgbClr val="222222"/>
                </a:solidFill>
                <a:effectLst/>
                <a:highlight>
                  <a:srgbClr val="FFFFFF"/>
                </a:highlight>
                <a:latin typeface="Arial" panose="020B0604020202020204" pitchFamily="34" charset="0"/>
              </a:rPr>
              <a:t>Proceedings of the IEEE/CVF Conference on Computer Vision and Pattern Recognition</a:t>
            </a:r>
            <a:r>
              <a:rPr lang="en-US" sz="1200" b="0" i="0" dirty="0">
                <a:solidFill>
                  <a:srgbClr val="222222"/>
                </a:solidFill>
                <a:effectLst/>
                <a:highlight>
                  <a:srgbClr val="FFFFFF"/>
                </a:highlight>
                <a:latin typeface="Arial" panose="020B0604020202020204" pitchFamily="34" charset="0"/>
              </a:rPr>
              <a:t> (pp. 3994-4004).</a:t>
            </a:r>
            <a:endParaRPr lang="en-TR" sz="1200" dirty="0"/>
          </a:p>
        </p:txBody>
      </p:sp>
    </p:spTree>
    <p:extLst>
      <p:ext uri="{BB962C8B-B14F-4D97-AF65-F5344CB8AC3E}">
        <p14:creationId xmlns:p14="http://schemas.microsoft.com/office/powerpoint/2010/main" val="11584159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D98FA-5E43-E181-7B4E-F40D73FA6A0B}"/>
              </a:ext>
            </a:extLst>
          </p:cNvPr>
          <p:cNvSpPr>
            <a:spLocks noGrp="1"/>
          </p:cNvSpPr>
          <p:nvPr>
            <p:ph type="title"/>
          </p:nvPr>
        </p:nvSpPr>
        <p:spPr>
          <a:xfrm>
            <a:off x="841248" y="548640"/>
            <a:ext cx="3600860" cy="5431536"/>
          </a:xfrm>
        </p:spPr>
        <p:txBody>
          <a:bodyPr>
            <a:normAutofit/>
          </a:bodyPr>
          <a:lstStyle/>
          <a:p>
            <a:r>
              <a:rPr lang="en-US" sz="5400" i="0" u="none" strike="noStrike" dirty="0">
                <a:effectLst/>
              </a:rPr>
              <a:t>Implicit Identity Leakage (CVPR 2023) </a:t>
            </a:r>
            <a:endParaRPr lang="en-TR" sz="5400" dirty="0"/>
          </a:p>
        </p:txBody>
      </p:sp>
      <p:sp>
        <p:nvSpPr>
          <p:cNvPr id="19"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DB1AFB-D7F1-C6DF-8D35-E50C158AC6F8}"/>
              </a:ext>
            </a:extLst>
          </p:cNvPr>
          <p:cNvSpPr>
            <a:spLocks noGrp="1"/>
          </p:cNvSpPr>
          <p:nvPr>
            <p:ph idx="1"/>
          </p:nvPr>
        </p:nvSpPr>
        <p:spPr>
          <a:xfrm>
            <a:off x="5126418" y="552091"/>
            <a:ext cx="6224335" cy="5431536"/>
          </a:xfrm>
        </p:spPr>
        <p:txBody>
          <a:bodyPr anchor="ctr">
            <a:normAutofit/>
          </a:bodyPr>
          <a:lstStyle/>
          <a:p>
            <a:pPr algn="just"/>
            <a:r>
              <a:rPr lang="en-US" sz="2200" b="0" i="0" u="none" strike="noStrike" dirty="0">
                <a:effectLst/>
                <a:latin typeface="Times New Roman" panose="02020603050405020304" pitchFamily="18" charset="0"/>
                <a:cs typeface="Times New Roman" panose="02020603050405020304" pitchFamily="18" charset="0"/>
              </a:rPr>
              <a:t>Hypothesis 1: The ID representation in the deepfake dataset is accidentally captured by binary classifiers during the training phase when without explicit supervision.</a:t>
            </a:r>
          </a:p>
          <a:p>
            <a:pPr algn="just"/>
            <a:r>
              <a:rPr lang="en-US" sz="2200" b="0" i="0" u="none" strike="noStrike" dirty="0">
                <a:effectLst/>
                <a:latin typeface="Times New Roman" panose="02020603050405020304" pitchFamily="18" charset="0"/>
                <a:cs typeface="Times New Roman" panose="02020603050405020304" pitchFamily="18" charset="0"/>
              </a:rPr>
              <a:t>To prove this, they used </a:t>
            </a:r>
            <a:r>
              <a:rPr lang="en-US" sz="2200" dirty="0">
                <a:latin typeface="Times New Roman" panose="02020603050405020304" pitchFamily="18" charset="0"/>
                <a:cs typeface="Times New Roman" panose="02020603050405020304" pitchFamily="18" charset="0"/>
              </a:rPr>
              <a:t>models</a:t>
            </a:r>
            <a:r>
              <a:rPr lang="en-US" sz="2200" b="0" i="0" u="none" strike="noStrike" dirty="0">
                <a:effectLst/>
                <a:latin typeface="Times New Roman" panose="02020603050405020304" pitchFamily="18" charset="0"/>
                <a:cs typeface="Times New Roman" panose="02020603050405020304" pitchFamily="18" charset="0"/>
              </a:rPr>
              <a:t> trained specifically for deepfake and used them to find the identity and it was successful. </a:t>
            </a:r>
          </a:p>
          <a:p>
            <a:pPr algn="just"/>
            <a:r>
              <a:rPr lang="en-US" sz="2200" b="0" i="0" u="none" strike="noStrike" dirty="0">
                <a:effectLst/>
                <a:latin typeface="Times New Roman" panose="02020603050405020304" pitchFamily="18" charset="0"/>
                <a:cs typeface="Times New Roman" panose="02020603050405020304" pitchFamily="18" charset="0"/>
              </a:rPr>
              <a:t>Hypothesis 2: Although the accidentally learned ID representation may enhance the performance on the </a:t>
            </a:r>
            <a:r>
              <a:rPr lang="en-US" sz="2200" b="0" i="0" u="none" strike="noStrike" dirty="0" err="1">
                <a:effectLst/>
                <a:latin typeface="Times New Roman" panose="02020603050405020304" pitchFamily="18" charset="0"/>
                <a:cs typeface="Times New Roman" panose="02020603050405020304" pitchFamily="18" charset="0"/>
              </a:rPr>
              <a:t>indataset</a:t>
            </a:r>
            <a:r>
              <a:rPr lang="en-US" sz="2200" b="0" i="0" u="none" strike="noStrike" dirty="0">
                <a:effectLst/>
                <a:latin typeface="Times New Roman" panose="02020603050405020304" pitchFamily="18" charset="0"/>
                <a:cs typeface="Times New Roman" panose="02020603050405020304" pitchFamily="18" charset="0"/>
              </a:rPr>
              <a:t> evaluation, it tends to mislead the model on the cross-dataset evaluation. </a:t>
            </a:r>
          </a:p>
          <a:p>
            <a:pPr algn="just"/>
            <a:r>
              <a:rPr lang="en-US" sz="2200" b="0" i="0" u="none" strike="noStrike" dirty="0">
                <a:effectLst/>
                <a:latin typeface="Times New Roman" panose="02020603050405020304" pitchFamily="18" charset="0"/>
                <a:cs typeface="Times New Roman" panose="02020603050405020304" pitchFamily="18" charset="0"/>
              </a:rPr>
              <a:t>They also proved this in the paper. </a:t>
            </a:r>
            <a:endParaRPr lang="en-TR" sz="22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1BC836CE-5D3A-3F34-81DD-F08D86642203}"/>
              </a:ext>
            </a:extLst>
          </p:cNvPr>
          <p:cNvSpPr txBox="1"/>
          <p:nvPr/>
        </p:nvSpPr>
        <p:spPr>
          <a:xfrm>
            <a:off x="830484" y="6350407"/>
            <a:ext cx="10531032" cy="461665"/>
          </a:xfrm>
          <a:prstGeom prst="rect">
            <a:avLst/>
          </a:prstGeom>
          <a:noFill/>
        </p:spPr>
        <p:txBody>
          <a:bodyPr wrap="square">
            <a:spAutoFit/>
          </a:bodyPr>
          <a:lstStyle/>
          <a:p>
            <a:r>
              <a:rPr lang="en-US" sz="1200" b="0" i="0" dirty="0">
                <a:solidFill>
                  <a:srgbClr val="222222"/>
                </a:solidFill>
                <a:effectLst/>
                <a:highlight>
                  <a:srgbClr val="FFFFFF"/>
                </a:highlight>
                <a:latin typeface="Arial" panose="020B0604020202020204" pitchFamily="34" charset="0"/>
              </a:rPr>
              <a:t>Dong, S., Wang, J., Ji, R., Liang, J., Fan, H., &amp; Ge, Z. (2023). Implicit identity leakage: The stumbling block to improving deepfake detection generalization. In </a:t>
            </a:r>
            <a:r>
              <a:rPr lang="en-US" sz="1200" b="0" i="1" dirty="0">
                <a:solidFill>
                  <a:srgbClr val="222222"/>
                </a:solidFill>
                <a:effectLst/>
                <a:highlight>
                  <a:srgbClr val="FFFFFF"/>
                </a:highlight>
                <a:latin typeface="Arial" panose="020B0604020202020204" pitchFamily="34" charset="0"/>
              </a:rPr>
              <a:t>Proceedings of the IEEE/CVF Conference on Computer Vision and Pattern Recognition</a:t>
            </a:r>
            <a:r>
              <a:rPr lang="en-US" sz="1200" b="0" i="0" dirty="0">
                <a:solidFill>
                  <a:srgbClr val="222222"/>
                </a:solidFill>
                <a:effectLst/>
                <a:highlight>
                  <a:srgbClr val="FFFFFF"/>
                </a:highlight>
                <a:latin typeface="Arial" panose="020B0604020202020204" pitchFamily="34" charset="0"/>
              </a:rPr>
              <a:t> (pp. 3994-4004).</a:t>
            </a:r>
            <a:endParaRPr lang="en-TR" sz="1200" dirty="0"/>
          </a:p>
        </p:txBody>
      </p:sp>
    </p:spTree>
    <p:extLst>
      <p:ext uri="{BB962C8B-B14F-4D97-AF65-F5344CB8AC3E}">
        <p14:creationId xmlns:p14="http://schemas.microsoft.com/office/powerpoint/2010/main" val="6084825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61986-FF13-C98E-0914-DE8D0E7027FF}"/>
              </a:ext>
            </a:extLst>
          </p:cNvPr>
          <p:cNvSpPr>
            <a:spLocks noGrp="1"/>
          </p:cNvSpPr>
          <p:nvPr>
            <p:ph type="title"/>
          </p:nvPr>
        </p:nvSpPr>
        <p:spPr/>
        <p:txBody>
          <a:bodyPr/>
          <a:lstStyle/>
          <a:p>
            <a:r>
              <a:rPr lang="en-US" dirty="0"/>
              <a:t>Problem Definition</a:t>
            </a:r>
            <a:endParaRPr lang="en-TR" dirty="0"/>
          </a:p>
        </p:txBody>
      </p:sp>
      <p:sp>
        <p:nvSpPr>
          <p:cNvPr id="3" name="Content Placeholder 2">
            <a:extLst>
              <a:ext uri="{FF2B5EF4-FFF2-40B4-BE49-F238E27FC236}">
                <a16:creationId xmlns:a16="http://schemas.microsoft.com/office/drawing/2014/main" id="{C89218C9-A2C9-717D-4057-A99AAA696441}"/>
              </a:ext>
            </a:extLst>
          </p:cNvPr>
          <p:cNvSpPr>
            <a:spLocks noGrp="1"/>
          </p:cNvSpPr>
          <p:nvPr>
            <p:ph idx="1"/>
          </p:nvPr>
        </p:nvSpPr>
        <p:spPr>
          <a:xfrm>
            <a:off x="838199" y="1690688"/>
            <a:ext cx="10515600" cy="2181931"/>
          </a:xfrm>
        </p:spPr>
        <p:txBody>
          <a:bodyPr>
            <a:normAutofit/>
          </a:bodyPr>
          <a:lstStyle/>
          <a:p>
            <a:pPr algn="just"/>
            <a:r>
              <a:rPr lang="en-US" dirty="0">
                <a:latin typeface="Times New Roman" panose="02020603050405020304" pitchFamily="18" charset="0"/>
                <a:cs typeface="Times New Roman" panose="02020603050405020304" pitchFamily="18" charset="0"/>
              </a:rPr>
              <a:t>Deepfake pictures are hyper-realistic digital manipulations of audiovisual content that can convincingly mimic real people saying or doing things they never did. </a:t>
            </a:r>
          </a:p>
          <a:p>
            <a:pPr algn="just"/>
            <a:r>
              <a:rPr lang="en-US" dirty="0">
                <a:latin typeface="Times New Roman" panose="02020603050405020304" pitchFamily="18" charset="0"/>
                <a:cs typeface="Times New Roman" panose="02020603050405020304" pitchFamily="18" charset="0"/>
              </a:rPr>
              <a:t>It poses significant challenges in the realms of misinformation, privacy, and security.</a:t>
            </a:r>
          </a:p>
        </p:txBody>
      </p:sp>
      <p:sp>
        <p:nvSpPr>
          <p:cNvPr id="5" name="TextBox 4">
            <a:extLst>
              <a:ext uri="{FF2B5EF4-FFF2-40B4-BE49-F238E27FC236}">
                <a16:creationId xmlns:a16="http://schemas.microsoft.com/office/drawing/2014/main" id="{30D9799D-B4C1-ECA1-4365-D33D7DF481CD}"/>
              </a:ext>
            </a:extLst>
          </p:cNvPr>
          <p:cNvSpPr txBox="1"/>
          <p:nvPr/>
        </p:nvSpPr>
        <p:spPr>
          <a:xfrm>
            <a:off x="1066799" y="6231265"/>
            <a:ext cx="10058400" cy="523220"/>
          </a:xfrm>
          <a:prstGeom prst="rect">
            <a:avLst/>
          </a:prstGeom>
          <a:noFill/>
        </p:spPr>
        <p:txBody>
          <a:bodyPr wrap="square">
            <a:spAutoFit/>
          </a:bodyPr>
          <a:lstStyle/>
          <a:p>
            <a:br>
              <a:rPr lang="en-US" sz="1400" dirty="0"/>
            </a:br>
            <a:r>
              <a:rPr lang="en-US" sz="1400" dirty="0"/>
              <a:t>Pan, Z., Ren, Y., &amp; Zhang, X. (2021). Low-complexity fake face detection based on forensic similarity. Multimedia Systems, 27, 1–9.</a:t>
            </a:r>
            <a:endParaRPr lang="en-TR" sz="1400" dirty="0"/>
          </a:p>
        </p:txBody>
      </p:sp>
    </p:spTree>
    <p:extLst>
      <p:ext uri="{BB962C8B-B14F-4D97-AF65-F5344CB8AC3E}">
        <p14:creationId xmlns:p14="http://schemas.microsoft.com/office/powerpoint/2010/main" val="12080742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D98FA-5E43-E181-7B4E-F40D73FA6A0B}"/>
              </a:ext>
            </a:extLst>
          </p:cNvPr>
          <p:cNvSpPr>
            <a:spLocks noGrp="1"/>
          </p:cNvSpPr>
          <p:nvPr>
            <p:ph type="title"/>
          </p:nvPr>
        </p:nvSpPr>
        <p:spPr>
          <a:xfrm>
            <a:off x="630936" y="502920"/>
            <a:ext cx="3545672" cy="1463040"/>
          </a:xfrm>
        </p:spPr>
        <p:txBody>
          <a:bodyPr anchor="ctr">
            <a:normAutofit/>
          </a:bodyPr>
          <a:lstStyle/>
          <a:p>
            <a:r>
              <a:rPr lang="en-US" sz="3000" i="0" u="none" strike="noStrike" dirty="0">
                <a:effectLst/>
              </a:rPr>
              <a:t>Implicit Identity Leakage (CVPR 2023) </a:t>
            </a:r>
            <a:endParaRPr lang="en-TR" sz="3000" dirty="0"/>
          </a:p>
        </p:txBody>
      </p:sp>
      <p:sp>
        <p:nvSpPr>
          <p:cNvPr id="19"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DB1AFB-D7F1-C6DF-8D35-E50C158AC6F8}"/>
              </a:ext>
            </a:extLst>
          </p:cNvPr>
          <p:cNvSpPr>
            <a:spLocks noGrp="1"/>
          </p:cNvSpPr>
          <p:nvPr>
            <p:ph idx="1"/>
          </p:nvPr>
        </p:nvSpPr>
        <p:spPr>
          <a:xfrm>
            <a:off x="4649048" y="590350"/>
            <a:ext cx="6894576" cy="1463040"/>
          </a:xfrm>
        </p:spPr>
        <p:txBody>
          <a:bodyPr anchor="ctr">
            <a:noAutofit/>
          </a:bodyPr>
          <a:lstStyle/>
          <a:p>
            <a:pPr marL="0" indent="0">
              <a:buNone/>
            </a:pPr>
            <a:r>
              <a:rPr lang="en-US" sz="1600" b="0" i="0" u="none" strike="noStrike" dirty="0">
                <a:effectLst/>
                <a:latin typeface="Times New Roman" panose="02020603050405020304" pitchFamily="18" charset="0"/>
                <a:cs typeface="Times New Roman" panose="02020603050405020304" pitchFamily="18" charset="0"/>
              </a:rPr>
              <a:t>They have two novel approaches:</a:t>
            </a:r>
          </a:p>
          <a:p>
            <a:r>
              <a:rPr lang="en-US" sz="1600" b="0" i="0" u="none" strike="noStrike" dirty="0">
                <a:effectLst/>
                <a:latin typeface="Times New Roman" panose="02020603050405020304" pitchFamily="18" charset="0"/>
                <a:cs typeface="Times New Roman" panose="02020603050405020304" pitchFamily="18" charset="0"/>
              </a:rPr>
              <a:t>1- Artifact Detection Module: Instead of concentrating on the whole picture, they aimed to create an architecture that concentrates on specific parts to detect artifacts.</a:t>
            </a:r>
          </a:p>
          <a:p>
            <a:r>
              <a:rPr lang="en-US" sz="1600" b="0" i="0" u="none" strike="noStrike" dirty="0">
                <a:effectLst/>
                <a:latin typeface="Times New Roman" panose="02020603050405020304" pitchFamily="18" charset="0"/>
                <a:cs typeface="Times New Roman" panose="02020603050405020304" pitchFamily="18" charset="0"/>
              </a:rPr>
              <a:t>2- Multi-scale Facial Swap (MFS): They created their own dataset with  MFS because it is not possible to find public datasets that only swap certain parts of the face (especially with ground truth)</a:t>
            </a:r>
            <a:endParaRPr lang="en-TR" sz="1600" dirty="0">
              <a:latin typeface="Times New Roman" panose="02020603050405020304" pitchFamily="18" charset="0"/>
              <a:cs typeface="Times New Roman" panose="02020603050405020304" pitchFamily="18" charset="0"/>
            </a:endParaRPr>
          </a:p>
        </p:txBody>
      </p:sp>
      <p:pic>
        <p:nvPicPr>
          <p:cNvPr id="6" name="Picture 5" descr="A close-up of a page&#10;&#10;Description automatically generated">
            <a:extLst>
              <a:ext uri="{FF2B5EF4-FFF2-40B4-BE49-F238E27FC236}">
                <a16:creationId xmlns:a16="http://schemas.microsoft.com/office/drawing/2014/main" id="{E8DACF2A-912C-DFB1-9873-E65278EA1766}"/>
              </a:ext>
            </a:extLst>
          </p:cNvPr>
          <p:cNvPicPr>
            <a:picLocks noChangeAspect="1"/>
          </p:cNvPicPr>
          <p:nvPr/>
        </p:nvPicPr>
        <p:blipFill>
          <a:blip r:embed="rId2"/>
          <a:stretch>
            <a:fillRect/>
          </a:stretch>
        </p:blipFill>
        <p:spPr>
          <a:xfrm>
            <a:off x="637032" y="2633322"/>
            <a:ext cx="10917936" cy="3302672"/>
          </a:xfrm>
          <a:prstGeom prst="rect">
            <a:avLst/>
          </a:prstGeom>
        </p:spPr>
      </p:pic>
      <p:sp>
        <p:nvSpPr>
          <p:cNvPr id="7" name="TextBox 6">
            <a:extLst>
              <a:ext uri="{FF2B5EF4-FFF2-40B4-BE49-F238E27FC236}">
                <a16:creationId xmlns:a16="http://schemas.microsoft.com/office/drawing/2014/main" id="{D40084DE-8FFF-3C26-7672-3C3F0531B9B3}"/>
              </a:ext>
            </a:extLst>
          </p:cNvPr>
          <p:cNvSpPr txBox="1"/>
          <p:nvPr/>
        </p:nvSpPr>
        <p:spPr>
          <a:xfrm>
            <a:off x="830484" y="6350407"/>
            <a:ext cx="10531032" cy="461665"/>
          </a:xfrm>
          <a:prstGeom prst="rect">
            <a:avLst/>
          </a:prstGeom>
          <a:noFill/>
        </p:spPr>
        <p:txBody>
          <a:bodyPr wrap="square">
            <a:spAutoFit/>
          </a:bodyPr>
          <a:lstStyle/>
          <a:p>
            <a:r>
              <a:rPr lang="en-US" sz="1200" b="0" i="0" dirty="0">
                <a:solidFill>
                  <a:srgbClr val="222222"/>
                </a:solidFill>
                <a:effectLst/>
                <a:highlight>
                  <a:srgbClr val="FFFFFF"/>
                </a:highlight>
                <a:latin typeface="Arial" panose="020B0604020202020204" pitchFamily="34" charset="0"/>
              </a:rPr>
              <a:t>Dong, S., Wang, J., Ji, R., Liang, J., Fan, H., &amp; Ge, Z. (2023). Implicit identity leakage: The stumbling block to improving deepfake detection generalization. In </a:t>
            </a:r>
            <a:r>
              <a:rPr lang="en-US" sz="1200" b="0" i="1" dirty="0">
                <a:solidFill>
                  <a:srgbClr val="222222"/>
                </a:solidFill>
                <a:effectLst/>
                <a:highlight>
                  <a:srgbClr val="FFFFFF"/>
                </a:highlight>
                <a:latin typeface="Arial" panose="020B0604020202020204" pitchFamily="34" charset="0"/>
              </a:rPr>
              <a:t>Proceedings of the IEEE/CVF Conference on Computer Vision and Pattern Recognition</a:t>
            </a:r>
            <a:r>
              <a:rPr lang="en-US" sz="1200" b="0" i="0" dirty="0">
                <a:solidFill>
                  <a:srgbClr val="222222"/>
                </a:solidFill>
                <a:effectLst/>
                <a:highlight>
                  <a:srgbClr val="FFFFFF"/>
                </a:highlight>
                <a:latin typeface="Arial" panose="020B0604020202020204" pitchFamily="34" charset="0"/>
              </a:rPr>
              <a:t> (pp. 3994-4004).</a:t>
            </a:r>
            <a:endParaRPr lang="en-TR" sz="1200" dirty="0"/>
          </a:p>
        </p:txBody>
      </p:sp>
    </p:spTree>
    <p:extLst>
      <p:ext uri="{BB962C8B-B14F-4D97-AF65-F5344CB8AC3E}">
        <p14:creationId xmlns:p14="http://schemas.microsoft.com/office/powerpoint/2010/main" val="24426770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065E2-F529-68C5-CF4B-4202EA5870CB}"/>
              </a:ext>
            </a:extLst>
          </p:cNvPr>
          <p:cNvSpPr>
            <a:spLocks noGrp="1"/>
          </p:cNvSpPr>
          <p:nvPr>
            <p:ph type="title"/>
          </p:nvPr>
        </p:nvSpPr>
        <p:spPr>
          <a:xfrm>
            <a:off x="838200" y="249642"/>
            <a:ext cx="10515600" cy="1325563"/>
          </a:xfrm>
        </p:spPr>
        <p:txBody>
          <a:bodyPr/>
          <a:lstStyle/>
          <a:p>
            <a:r>
              <a:rPr lang="en-TR" dirty="0"/>
              <a:t>Results of </a:t>
            </a:r>
            <a:r>
              <a:rPr lang="en-US" sz="4400" i="0" u="none" strike="noStrike" dirty="0">
                <a:effectLst/>
              </a:rPr>
              <a:t>Implicit Identity Leakage </a:t>
            </a:r>
            <a:endParaRPr lang="en-TR" dirty="0"/>
          </a:p>
        </p:txBody>
      </p:sp>
      <p:sp>
        <p:nvSpPr>
          <p:cNvPr id="4" name="Content Placeholder 2">
            <a:extLst>
              <a:ext uri="{FF2B5EF4-FFF2-40B4-BE49-F238E27FC236}">
                <a16:creationId xmlns:a16="http://schemas.microsoft.com/office/drawing/2014/main" id="{AD18404E-079A-6FB4-BC19-4CC15D2BDBAA}"/>
              </a:ext>
            </a:extLst>
          </p:cNvPr>
          <p:cNvSpPr txBox="1">
            <a:spLocks/>
          </p:cNvSpPr>
          <p:nvPr/>
        </p:nvSpPr>
        <p:spPr>
          <a:xfrm>
            <a:off x="822502" y="1758867"/>
            <a:ext cx="10531298" cy="12145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TR" sz="2400" dirty="0">
                <a:latin typeface="Times New Roman" panose="02020603050405020304" pitchFamily="18" charset="0"/>
                <a:cs typeface="Times New Roman" panose="02020603050405020304" pitchFamily="18" charset="0"/>
              </a:rPr>
              <a:t>By discarding the effect of Identity Leakage, using locally manipulated pictures derived from FF++ dataset, and using Artifact Detection Module, the method outstandingly outperformed other models’ generalization capacity. </a:t>
            </a:r>
          </a:p>
        </p:txBody>
      </p:sp>
      <p:graphicFrame>
        <p:nvGraphicFramePr>
          <p:cNvPr id="6" name="Table 5">
            <a:extLst>
              <a:ext uri="{FF2B5EF4-FFF2-40B4-BE49-F238E27FC236}">
                <a16:creationId xmlns:a16="http://schemas.microsoft.com/office/drawing/2014/main" id="{EC2E04E5-A045-5992-D276-E1E8707DAD2C}"/>
              </a:ext>
            </a:extLst>
          </p:cNvPr>
          <p:cNvGraphicFramePr>
            <a:graphicFrameLocks noGrp="1"/>
          </p:cNvGraphicFramePr>
          <p:nvPr>
            <p:extLst>
              <p:ext uri="{D42A27DB-BD31-4B8C-83A1-F6EECF244321}">
                <p14:modId xmlns:p14="http://schemas.microsoft.com/office/powerpoint/2010/main" val="2967478310"/>
              </p:ext>
            </p:extLst>
          </p:nvPr>
        </p:nvGraphicFramePr>
        <p:xfrm>
          <a:off x="2002287" y="3470223"/>
          <a:ext cx="8171727" cy="1280160"/>
        </p:xfrm>
        <a:graphic>
          <a:graphicData uri="http://schemas.openxmlformats.org/drawingml/2006/table">
            <a:tbl>
              <a:tblPr firstRow="1" bandRow="1">
                <a:tableStyleId>{5C22544A-7EE6-4342-B048-85BDC9FD1C3A}</a:tableStyleId>
              </a:tblPr>
              <a:tblGrid>
                <a:gridCol w="2480935">
                  <a:extLst>
                    <a:ext uri="{9D8B030D-6E8A-4147-A177-3AD203B41FA5}">
                      <a16:colId xmlns:a16="http://schemas.microsoft.com/office/drawing/2014/main" val="1578687838"/>
                    </a:ext>
                  </a:extLst>
                </a:gridCol>
                <a:gridCol w="2770017">
                  <a:extLst>
                    <a:ext uri="{9D8B030D-6E8A-4147-A177-3AD203B41FA5}">
                      <a16:colId xmlns:a16="http://schemas.microsoft.com/office/drawing/2014/main" val="3557460833"/>
                    </a:ext>
                  </a:extLst>
                </a:gridCol>
                <a:gridCol w="2920775">
                  <a:extLst>
                    <a:ext uri="{9D8B030D-6E8A-4147-A177-3AD203B41FA5}">
                      <a16:colId xmlns:a16="http://schemas.microsoft.com/office/drawing/2014/main" val="693011596"/>
                    </a:ext>
                  </a:extLst>
                </a:gridCol>
              </a:tblGrid>
              <a:tr h="162083">
                <a:tc>
                  <a:txBody>
                    <a:bodyPr/>
                    <a:lstStyle/>
                    <a:p>
                      <a:pPr algn="ctr"/>
                      <a:r>
                        <a:rPr lang="en-TR" dirty="0">
                          <a:latin typeface="Times New Roman" panose="02020603050405020304" pitchFamily="18" charset="0"/>
                          <a:cs typeface="Times New Roman" panose="02020603050405020304" pitchFamily="18" charset="0"/>
                        </a:rPr>
                        <a:t>Network</a:t>
                      </a:r>
                    </a:p>
                  </a:txBody>
                  <a:tcPr/>
                </a:tc>
                <a:tc>
                  <a:txBody>
                    <a:bodyPr/>
                    <a:lstStyle/>
                    <a:p>
                      <a:pPr algn="ctr"/>
                      <a:r>
                        <a:rPr lang="en-TR" dirty="0">
                          <a:latin typeface="Times New Roman" panose="02020603050405020304" pitchFamily="18" charset="0"/>
                          <a:cs typeface="Times New Roman" panose="02020603050405020304" pitchFamily="18" charset="0"/>
                        </a:rPr>
                        <a:t>FF++ Classification Score (AUC)</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Celeb-DF</a:t>
                      </a:r>
                    </a:p>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Classification Score (AUC)</a:t>
                      </a:r>
                    </a:p>
                  </a:txBody>
                  <a:tcPr/>
                </a:tc>
                <a:extLst>
                  <a:ext uri="{0D108BD9-81ED-4DB2-BD59-A6C34878D82A}">
                    <a16:rowId xmlns:a16="http://schemas.microsoft.com/office/drawing/2014/main" val="1495515041"/>
                  </a:ext>
                </a:extLst>
              </a:tr>
              <a:tr h="476587">
                <a:tc>
                  <a:txBody>
                    <a:bodyPr/>
                    <a:lstStyle/>
                    <a:p>
                      <a:pPr algn="ctr"/>
                      <a:r>
                        <a:rPr lang="en-TR" b="0" dirty="0">
                          <a:latin typeface="Times New Roman" panose="02020603050405020304" pitchFamily="18" charset="0"/>
                          <a:cs typeface="Times New Roman" panose="02020603050405020304" pitchFamily="18" charset="0"/>
                        </a:rPr>
                        <a:t>ID-Unaware Network</a:t>
                      </a:r>
                    </a:p>
                    <a:p>
                      <a:pPr algn="ctr"/>
                      <a:r>
                        <a:rPr lang="en-TR" b="0" dirty="0">
                          <a:latin typeface="Times New Roman" panose="02020603050405020304" pitchFamily="18" charset="0"/>
                          <a:cs typeface="Times New Roman" panose="02020603050405020304" pitchFamily="18" charset="0"/>
                        </a:rPr>
                        <a:t>(Efficient-b4 Backbone)</a:t>
                      </a:r>
                    </a:p>
                  </a:txBody>
                  <a:tcPr/>
                </a:tc>
                <a:tc>
                  <a:txBody>
                    <a:bodyPr/>
                    <a:lstStyle/>
                    <a:p>
                      <a:pPr algn="ctr"/>
                      <a:r>
                        <a:rPr lang="en-TR" b="0" dirty="0">
                          <a:latin typeface="Times New Roman" panose="02020603050405020304" pitchFamily="18" charset="0"/>
                          <a:cs typeface="Times New Roman" panose="02020603050405020304" pitchFamily="18" charset="0"/>
                        </a:rPr>
                        <a:t>0.9979</a:t>
                      </a:r>
                    </a:p>
                  </a:txBody>
                  <a:tcPr/>
                </a:tc>
                <a:tc>
                  <a:txBody>
                    <a:bodyPr/>
                    <a:lstStyle/>
                    <a:p>
                      <a:pPr algn="ctr"/>
                      <a:r>
                        <a:rPr lang="en-TR" b="1" dirty="0">
                          <a:latin typeface="Times New Roman" panose="02020603050405020304" pitchFamily="18" charset="0"/>
                          <a:cs typeface="Times New Roman" panose="02020603050405020304" pitchFamily="18" charset="0"/>
                        </a:rPr>
                        <a:t>0.9388</a:t>
                      </a:r>
                    </a:p>
                  </a:txBody>
                  <a:tcPr/>
                </a:tc>
                <a:extLst>
                  <a:ext uri="{0D108BD9-81ED-4DB2-BD59-A6C34878D82A}">
                    <a16:rowId xmlns:a16="http://schemas.microsoft.com/office/drawing/2014/main" val="1927124446"/>
                  </a:ext>
                </a:extLst>
              </a:tr>
            </a:tbl>
          </a:graphicData>
        </a:graphic>
      </p:graphicFrame>
      <p:sp>
        <p:nvSpPr>
          <p:cNvPr id="3" name="TextBox 2">
            <a:extLst>
              <a:ext uri="{FF2B5EF4-FFF2-40B4-BE49-F238E27FC236}">
                <a16:creationId xmlns:a16="http://schemas.microsoft.com/office/drawing/2014/main" id="{9BA703E5-ED07-DD33-E5C2-75492194636A}"/>
              </a:ext>
            </a:extLst>
          </p:cNvPr>
          <p:cNvSpPr txBox="1"/>
          <p:nvPr/>
        </p:nvSpPr>
        <p:spPr>
          <a:xfrm>
            <a:off x="830484" y="6350407"/>
            <a:ext cx="10531032" cy="461665"/>
          </a:xfrm>
          <a:prstGeom prst="rect">
            <a:avLst/>
          </a:prstGeom>
          <a:noFill/>
        </p:spPr>
        <p:txBody>
          <a:bodyPr wrap="square">
            <a:spAutoFit/>
          </a:bodyPr>
          <a:lstStyle/>
          <a:p>
            <a:r>
              <a:rPr lang="en-US" sz="1200" b="0" i="0" dirty="0">
                <a:solidFill>
                  <a:srgbClr val="222222"/>
                </a:solidFill>
                <a:effectLst/>
                <a:highlight>
                  <a:srgbClr val="FFFFFF"/>
                </a:highlight>
                <a:latin typeface="Arial" panose="020B0604020202020204" pitchFamily="34" charset="0"/>
              </a:rPr>
              <a:t>Dong, S., Wang, J., Ji, R., Liang, J., Fan, H., &amp; Ge, Z. (2023). Implicit identity leakage: The stumbling block to improving deepfake detection generalization. In </a:t>
            </a:r>
            <a:r>
              <a:rPr lang="en-US" sz="1200" b="0" i="1" dirty="0">
                <a:solidFill>
                  <a:srgbClr val="222222"/>
                </a:solidFill>
                <a:effectLst/>
                <a:highlight>
                  <a:srgbClr val="FFFFFF"/>
                </a:highlight>
                <a:latin typeface="Arial" panose="020B0604020202020204" pitchFamily="34" charset="0"/>
              </a:rPr>
              <a:t>Proceedings of the IEEE/CVF Conference on Computer Vision and Pattern Recognition</a:t>
            </a:r>
            <a:r>
              <a:rPr lang="en-US" sz="1200" b="0" i="0" dirty="0">
                <a:solidFill>
                  <a:srgbClr val="222222"/>
                </a:solidFill>
                <a:effectLst/>
                <a:highlight>
                  <a:srgbClr val="FFFFFF"/>
                </a:highlight>
                <a:latin typeface="Arial" panose="020B0604020202020204" pitchFamily="34" charset="0"/>
              </a:rPr>
              <a:t> (pp. 3994-4004).</a:t>
            </a:r>
            <a:endParaRPr lang="en-TR" sz="1200" dirty="0"/>
          </a:p>
        </p:txBody>
      </p:sp>
    </p:spTree>
    <p:extLst>
      <p:ext uri="{BB962C8B-B14F-4D97-AF65-F5344CB8AC3E}">
        <p14:creationId xmlns:p14="http://schemas.microsoft.com/office/powerpoint/2010/main" val="2489191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D98FA-5E43-E181-7B4E-F40D73FA6A0B}"/>
              </a:ext>
            </a:extLst>
          </p:cNvPr>
          <p:cNvSpPr>
            <a:spLocks noGrp="1"/>
          </p:cNvSpPr>
          <p:nvPr>
            <p:ph type="title"/>
          </p:nvPr>
        </p:nvSpPr>
        <p:spPr>
          <a:xfrm>
            <a:off x="630936" y="502920"/>
            <a:ext cx="3419856" cy="1463040"/>
          </a:xfrm>
        </p:spPr>
        <p:txBody>
          <a:bodyPr anchor="ctr">
            <a:normAutofit/>
          </a:bodyPr>
          <a:lstStyle/>
          <a:p>
            <a:r>
              <a:rPr lang="en-US" i="0" u="none" strike="noStrike" dirty="0" err="1">
                <a:effectLst/>
              </a:rPr>
              <a:t>Emirhan’s</a:t>
            </a:r>
            <a:r>
              <a:rPr lang="en-US" i="0" u="none" strike="noStrike" dirty="0">
                <a:effectLst/>
              </a:rPr>
              <a:t> Method: BLIP </a:t>
            </a:r>
            <a:endParaRPr lang="en-TR" dirty="0"/>
          </a:p>
        </p:txBody>
      </p:sp>
      <p:sp>
        <p:nvSpPr>
          <p:cNvPr id="18"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DB1AFB-D7F1-C6DF-8D35-E50C158AC6F8}"/>
              </a:ext>
            </a:extLst>
          </p:cNvPr>
          <p:cNvSpPr>
            <a:spLocks noGrp="1"/>
          </p:cNvSpPr>
          <p:nvPr>
            <p:ph idx="1"/>
          </p:nvPr>
        </p:nvSpPr>
        <p:spPr>
          <a:xfrm>
            <a:off x="4654295" y="502920"/>
            <a:ext cx="7011134" cy="1463040"/>
          </a:xfrm>
        </p:spPr>
        <p:txBody>
          <a:bodyPr anchor="ctr">
            <a:normAutofit/>
          </a:bodyPr>
          <a:lstStyle/>
          <a:p>
            <a:pPr algn="just"/>
            <a:r>
              <a:rPr lang="en-US" sz="2000" dirty="0">
                <a:latin typeface="Times New Roman" panose="02020603050405020304" pitchFamily="18" charset="0"/>
                <a:cs typeface="Times New Roman" panose="02020603050405020304" pitchFamily="18" charset="0"/>
              </a:rPr>
              <a:t>BLIP is a VLP (Vision-Language Pre-training) framework that excels in both vision-language understanding and generation tasks using a multimodal mixture of encoder-decoder model and a novel captioning and filtering method for handling noisy data.</a:t>
            </a:r>
          </a:p>
          <a:p>
            <a:pPr algn="just"/>
            <a:endParaRPr lang="en-TR" sz="2000" dirty="0">
              <a:latin typeface="Times New Roman" panose="02020603050405020304" pitchFamily="18" charset="0"/>
              <a:cs typeface="Times New Roman" panose="02020603050405020304" pitchFamily="18" charset="0"/>
            </a:endParaRPr>
          </a:p>
        </p:txBody>
      </p:sp>
      <p:pic>
        <p:nvPicPr>
          <p:cNvPr id="11" name="Picture 10" descr="A diagram of a computer&#10;&#10;Description automatically generated">
            <a:extLst>
              <a:ext uri="{FF2B5EF4-FFF2-40B4-BE49-F238E27FC236}">
                <a16:creationId xmlns:a16="http://schemas.microsoft.com/office/drawing/2014/main" id="{302D7AAE-D588-479D-F3B5-D9CC3D471FE5}"/>
              </a:ext>
            </a:extLst>
          </p:cNvPr>
          <p:cNvPicPr>
            <a:picLocks noChangeAspect="1"/>
          </p:cNvPicPr>
          <p:nvPr/>
        </p:nvPicPr>
        <p:blipFill>
          <a:blip r:embed="rId2"/>
          <a:stretch>
            <a:fillRect/>
          </a:stretch>
        </p:blipFill>
        <p:spPr>
          <a:xfrm>
            <a:off x="2253882" y="2147963"/>
            <a:ext cx="7684235" cy="4207117"/>
          </a:xfrm>
          <a:prstGeom prst="rect">
            <a:avLst/>
          </a:prstGeom>
        </p:spPr>
      </p:pic>
      <p:sp>
        <p:nvSpPr>
          <p:cNvPr id="13" name="TextBox 12">
            <a:extLst>
              <a:ext uri="{FF2B5EF4-FFF2-40B4-BE49-F238E27FC236}">
                <a16:creationId xmlns:a16="http://schemas.microsoft.com/office/drawing/2014/main" id="{BBBC7EC6-FAC1-0C24-D56D-EC5BF0E1DCDB}"/>
              </a:ext>
            </a:extLst>
          </p:cNvPr>
          <p:cNvSpPr txBox="1"/>
          <p:nvPr/>
        </p:nvSpPr>
        <p:spPr>
          <a:xfrm>
            <a:off x="817943" y="6375707"/>
            <a:ext cx="10556111" cy="461665"/>
          </a:xfrm>
          <a:prstGeom prst="rect">
            <a:avLst/>
          </a:prstGeom>
          <a:noFill/>
        </p:spPr>
        <p:txBody>
          <a:bodyPr wrap="square">
            <a:spAutoFit/>
          </a:bodyPr>
          <a:lstStyle/>
          <a:p>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Li, J., Li, D., Xiong, C., &amp; Hoi, S. (2022, June). Blip: Bootstrapping language-image pre-training for unified vision-language understanding and generation. In </a:t>
            </a:r>
            <a:r>
              <a:rPr lang="en-US" sz="1200" b="0" i="1" dirty="0">
                <a:solidFill>
                  <a:srgbClr val="222222"/>
                </a:solidFill>
                <a:effectLst/>
                <a:highlight>
                  <a:srgbClr val="FFFFFF"/>
                </a:highlight>
                <a:latin typeface="Times New Roman" panose="02020603050405020304" pitchFamily="18" charset="0"/>
                <a:cs typeface="Times New Roman" panose="02020603050405020304" pitchFamily="18" charset="0"/>
              </a:rPr>
              <a:t>International conference on machine learning</a:t>
            </a:r>
            <a:r>
              <a:rPr lang="en-US" sz="1200" b="0" i="0" dirty="0">
                <a:solidFill>
                  <a:srgbClr val="222222"/>
                </a:solidFill>
                <a:effectLst/>
                <a:highlight>
                  <a:srgbClr val="FFFFFF"/>
                </a:highlight>
                <a:latin typeface="Times New Roman" panose="02020603050405020304" pitchFamily="18" charset="0"/>
                <a:cs typeface="Times New Roman" panose="02020603050405020304" pitchFamily="18" charset="0"/>
              </a:rPr>
              <a:t> (pp. 12888-12900). PMLR.</a:t>
            </a:r>
            <a:endParaRPr lang="en-TR"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20012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215DF-C9E6-ABB0-7CA8-C377937B2047}"/>
              </a:ext>
            </a:extLst>
          </p:cNvPr>
          <p:cNvSpPr>
            <a:spLocks noGrp="1"/>
          </p:cNvSpPr>
          <p:nvPr>
            <p:ph type="title"/>
          </p:nvPr>
        </p:nvSpPr>
        <p:spPr/>
        <p:txBody>
          <a:bodyPr/>
          <a:lstStyle/>
          <a:p>
            <a:r>
              <a:rPr lang="en-US" sz="4400" i="0" u="none" strike="noStrike" dirty="0" err="1">
                <a:solidFill>
                  <a:srgbClr val="000000"/>
                </a:solidFill>
                <a:effectLst/>
              </a:rPr>
              <a:t>Emirhan’s</a:t>
            </a:r>
            <a:r>
              <a:rPr lang="en-US" sz="4400" i="0" u="none" strike="noStrike" dirty="0">
                <a:solidFill>
                  <a:srgbClr val="000000"/>
                </a:solidFill>
                <a:effectLst/>
              </a:rPr>
              <a:t> Method: BLIP </a:t>
            </a:r>
            <a:endParaRPr lang="en-TR" dirty="0"/>
          </a:p>
        </p:txBody>
      </p:sp>
      <p:sp>
        <p:nvSpPr>
          <p:cNvPr id="3" name="Content Placeholder 2">
            <a:extLst>
              <a:ext uri="{FF2B5EF4-FFF2-40B4-BE49-F238E27FC236}">
                <a16:creationId xmlns:a16="http://schemas.microsoft.com/office/drawing/2014/main" id="{DA8D0036-7740-59FB-97D5-58591A6060D9}"/>
              </a:ext>
            </a:extLst>
          </p:cNvPr>
          <p:cNvSpPr>
            <a:spLocks noGrp="1"/>
          </p:cNvSpPr>
          <p:nvPr>
            <p:ph idx="1"/>
          </p:nvPr>
        </p:nvSpPr>
        <p:spPr>
          <a:xfrm>
            <a:off x="838200" y="1825626"/>
            <a:ext cx="9949405" cy="2700076"/>
          </a:xfrm>
        </p:spPr>
        <p:txBody>
          <a:bodyPr>
            <a:normAutofit fontScale="92500" lnSpcReduction="20000"/>
          </a:bodyPr>
          <a:lstStyle/>
          <a:p>
            <a:pPr algn="just"/>
            <a:r>
              <a:rPr lang="en-US" dirty="0">
                <a:latin typeface="Times New Roman" panose="02020603050405020304" pitchFamily="18" charset="0"/>
                <a:cs typeface="Times New Roman" panose="02020603050405020304" pitchFamily="18" charset="0"/>
              </a:rPr>
              <a:t>In my job, I use BLIP to detect if a room is empty by analyzing images, and it works almost flawlessly. </a:t>
            </a:r>
          </a:p>
          <a:p>
            <a:pPr algn="just"/>
            <a:r>
              <a:rPr lang="en-US" dirty="0">
                <a:latin typeface="Times New Roman" panose="02020603050405020304" pitchFamily="18" charset="0"/>
                <a:cs typeface="Times New Roman" panose="02020603050405020304" pitchFamily="18" charset="0"/>
              </a:rPr>
              <a:t>So, I wanted to test the visual question answering (VQA) version to detect deepfakes by asking, "Is the face in the picture manipulated with deepfake technology?" </a:t>
            </a:r>
          </a:p>
          <a:p>
            <a:pPr algn="just"/>
            <a:r>
              <a:rPr lang="en-US" dirty="0">
                <a:latin typeface="Times New Roman" panose="02020603050405020304" pitchFamily="18" charset="0"/>
                <a:cs typeface="Times New Roman" panose="02020603050405020304" pitchFamily="18" charset="0"/>
              </a:rPr>
              <a:t>I tested the model using 300 random examples from the FF++ dataset. This included 150 Deepfake examples and 150 Real examples, selected from 50 videos. Each video contributed 3 frames to the dataset.</a:t>
            </a:r>
          </a:p>
        </p:txBody>
      </p:sp>
      <p:graphicFrame>
        <p:nvGraphicFramePr>
          <p:cNvPr id="4" name="Table 3">
            <a:extLst>
              <a:ext uri="{FF2B5EF4-FFF2-40B4-BE49-F238E27FC236}">
                <a16:creationId xmlns:a16="http://schemas.microsoft.com/office/drawing/2014/main" id="{6BE44D22-A9E9-0C3E-E666-6904BC75EEE8}"/>
              </a:ext>
            </a:extLst>
          </p:cNvPr>
          <p:cNvGraphicFramePr>
            <a:graphicFrameLocks noGrp="1"/>
          </p:cNvGraphicFramePr>
          <p:nvPr>
            <p:extLst>
              <p:ext uri="{D42A27DB-BD31-4B8C-83A1-F6EECF244321}">
                <p14:modId xmlns:p14="http://schemas.microsoft.com/office/powerpoint/2010/main" val="2945084034"/>
              </p:ext>
            </p:extLst>
          </p:nvPr>
        </p:nvGraphicFramePr>
        <p:xfrm>
          <a:off x="1748902" y="4956000"/>
          <a:ext cx="8127999" cy="10109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578687838"/>
                    </a:ext>
                  </a:extLst>
                </a:gridCol>
                <a:gridCol w="2709333">
                  <a:extLst>
                    <a:ext uri="{9D8B030D-6E8A-4147-A177-3AD203B41FA5}">
                      <a16:colId xmlns:a16="http://schemas.microsoft.com/office/drawing/2014/main" val="3491888097"/>
                    </a:ext>
                  </a:extLst>
                </a:gridCol>
                <a:gridCol w="2709333">
                  <a:extLst>
                    <a:ext uri="{9D8B030D-6E8A-4147-A177-3AD203B41FA5}">
                      <a16:colId xmlns:a16="http://schemas.microsoft.com/office/drawing/2014/main" val="3557460833"/>
                    </a:ext>
                  </a:extLst>
                </a:gridCol>
              </a:tblGrid>
              <a:tr h="370840">
                <a:tc>
                  <a:txBody>
                    <a:bodyPr/>
                    <a:lstStyle/>
                    <a:p>
                      <a:pPr algn="ctr"/>
                      <a:r>
                        <a:rPr lang="en-TR" dirty="0">
                          <a:latin typeface="Times New Roman" panose="02020603050405020304" pitchFamily="18" charset="0"/>
                          <a:cs typeface="Times New Roman" panose="02020603050405020304" pitchFamily="18" charset="0"/>
                        </a:rPr>
                        <a:t>Set</a:t>
                      </a:r>
                    </a:p>
                  </a:txBody>
                  <a:tcPr/>
                </a:tc>
                <a:tc>
                  <a:txBody>
                    <a:bodyPr/>
                    <a:lstStyle/>
                    <a:p>
                      <a:pPr algn="ctr"/>
                      <a:r>
                        <a:rPr lang="en-TR" dirty="0">
                          <a:latin typeface="Times New Roman" panose="02020603050405020304" pitchFamily="18" charset="0"/>
                          <a:cs typeface="Times New Roman" panose="02020603050405020304" pitchFamily="18" charset="0"/>
                        </a:rPr>
                        <a:t>Deepfake Class</a:t>
                      </a:r>
                    </a:p>
                  </a:txBody>
                  <a:tcPr/>
                </a:tc>
                <a:tc>
                  <a:txBody>
                    <a:bodyPr/>
                    <a:lstStyle/>
                    <a:p>
                      <a:pPr algn="ctr"/>
                      <a:r>
                        <a:rPr lang="en-TR" dirty="0">
                          <a:latin typeface="Times New Roman" panose="02020603050405020304" pitchFamily="18" charset="0"/>
                          <a:cs typeface="Times New Roman" panose="02020603050405020304" pitchFamily="18" charset="0"/>
                        </a:rPr>
                        <a:t>Real Class</a:t>
                      </a:r>
                    </a:p>
                  </a:txBody>
                  <a:tcPr/>
                </a:tc>
                <a:extLst>
                  <a:ext uri="{0D108BD9-81ED-4DB2-BD59-A6C34878D82A}">
                    <a16:rowId xmlns:a16="http://schemas.microsoft.com/office/drawing/2014/main" val="1495515041"/>
                  </a:ext>
                </a:extLst>
              </a:tr>
              <a:tr h="370840">
                <a:tc>
                  <a:txBody>
                    <a:bodyPr/>
                    <a:lstStyle/>
                    <a:p>
                      <a:pPr algn="ctr"/>
                      <a:r>
                        <a:rPr lang="en-TR" dirty="0">
                          <a:latin typeface="Times New Roman" panose="02020603050405020304" pitchFamily="18" charset="0"/>
                          <a:cs typeface="Times New Roman" panose="02020603050405020304" pitchFamily="18" charset="0"/>
                        </a:rPr>
                        <a:t>FF++</a:t>
                      </a:r>
                    </a:p>
                  </a:txBody>
                  <a:tcPr/>
                </a:tc>
                <a:tc>
                  <a:txBody>
                    <a:bodyPr/>
                    <a:lstStyle/>
                    <a:p>
                      <a:pPr algn="ctr"/>
                      <a:r>
                        <a:rPr lang="en-TR" dirty="0">
                          <a:latin typeface="Times New Roman" panose="02020603050405020304" pitchFamily="18" charset="0"/>
                          <a:cs typeface="Times New Roman" panose="02020603050405020304" pitchFamily="18" charset="0"/>
                        </a:rPr>
                        <a:t>50 videos </a:t>
                      </a:r>
                    </a:p>
                    <a:p>
                      <a:pPr algn="ctr"/>
                      <a:r>
                        <a:rPr lang="en-TR" dirty="0">
                          <a:latin typeface="Times New Roman" panose="02020603050405020304" pitchFamily="18" charset="0"/>
                          <a:cs typeface="Times New Roman" panose="02020603050405020304" pitchFamily="18" charset="0"/>
                        </a:rPr>
                        <a:t>(3 frames per video)</a:t>
                      </a:r>
                    </a:p>
                  </a:txBody>
                  <a:tcPr/>
                </a:tc>
                <a:tc>
                  <a:txBody>
                    <a:bodyPr/>
                    <a:lstStyle/>
                    <a:p>
                      <a:pPr algn="ctr"/>
                      <a:r>
                        <a:rPr lang="en-TR" dirty="0">
                          <a:latin typeface="Times New Roman" panose="02020603050405020304" pitchFamily="18" charset="0"/>
                          <a:cs typeface="Times New Roman" panose="02020603050405020304" pitchFamily="18" charset="0"/>
                        </a:rPr>
                        <a:t>50 videos </a:t>
                      </a:r>
                    </a:p>
                    <a:p>
                      <a:pPr algn="ctr"/>
                      <a:r>
                        <a:rPr lang="en-TR" dirty="0">
                          <a:latin typeface="Times New Roman" panose="02020603050405020304" pitchFamily="18" charset="0"/>
                          <a:cs typeface="Times New Roman" panose="02020603050405020304" pitchFamily="18" charset="0"/>
                        </a:rPr>
                        <a:t>(3 frames per video)</a:t>
                      </a:r>
                    </a:p>
                  </a:txBody>
                  <a:tcPr/>
                </a:tc>
                <a:extLst>
                  <a:ext uri="{0D108BD9-81ED-4DB2-BD59-A6C34878D82A}">
                    <a16:rowId xmlns:a16="http://schemas.microsoft.com/office/drawing/2014/main" val="2908173403"/>
                  </a:ext>
                </a:extLst>
              </a:tr>
            </a:tbl>
          </a:graphicData>
        </a:graphic>
      </p:graphicFrame>
    </p:spTree>
    <p:extLst>
      <p:ext uri="{BB962C8B-B14F-4D97-AF65-F5344CB8AC3E}">
        <p14:creationId xmlns:p14="http://schemas.microsoft.com/office/powerpoint/2010/main" val="5772274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215DF-C9E6-ABB0-7CA8-C377937B2047}"/>
              </a:ext>
            </a:extLst>
          </p:cNvPr>
          <p:cNvSpPr>
            <a:spLocks noGrp="1"/>
          </p:cNvSpPr>
          <p:nvPr>
            <p:ph type="title"/>
          </p:nvPr>
        </p:nvSpPr>
        <p:spPr/>
        <p:txBody>
          <a:bodyPr/>
          <a:lstStyle/>
          <a:p>
            <a:r>
              <a:rPr lang="en-US" sz="4400" i="0" u="none" strike="noStrike" dirty="0" err="1">
                <a:solidFill>
                  <a:srgbClr val="000000"/>
                </a:solidFill>
                <a:effectLst/>
              </a:rPr>
              <a:t>Emirhan’s</a:t>
            </a:r>
            <a:r>
              <a:rPr lang="en-US" sz="4400" i="0" u="none" strike="noStrike" dirty="0">
                <a:solidFill>
                  <a:srgbClr val="000000"/>
                </a:solidFill>
                <a:effectLst/>
              </a:rPr>
              <a:t> Method: BLIP </a:t>
            </a:r>
            <a:endParaRPr lang="en-TR" dirty="0"/>
          </a:p>
        </p:txBody>
      </p:sp>
      <p:sp>
        <p:nvSpPr>
          <p:cNvPr id="3" name="Content Placeholder 2">
            <a:extLst>
              <a:ext uri="{FF2B5EF4-FFF2-40B4-BE49-F238E27FC236}">
                <a16:creationId xmlns:a16="http://schemas.microsoft.com/office/drawing/2014/main" id="{DA8D0036-7740-59FB-97D5-58591A6060D9}"/>
              </a:ext>
            </a:extLst>
          </p:cNvPr>
          <p:cNvSpPr>
            <a:spLocks noGrp="1"/>
          </p:cNvSpPr>
          <p:nvPr>
            <p:ph idx="1"/>
          </p:nvPr>
        </p:nvSpPr>
        <p:spPr>
          <a:xfrm>
            <a:off x="838200" y="1825626"/>
            <a:ext cx="9949405" cy="1450009"/>
          </a:xfrm>
        </p:spPr>
        <p:txBody>
          <a:bodyPr>
            <a:normAutofit/>
          </a:bodyPr>
          <a:lstStyle/>
          <a:p>
            <a:pPr algn="just"/>
            <a:r>
              <a:rPr lang="en-US" dirty="0">
                <a:latin typeface="Times New Roman" panose="02020603050405020304" pitchFamily="18" charset="0"/>
                <a:cs typeface="Times New Roman" panose="02020603050405020304" pitchFamily="18" charset="0"/>
              </a:rPr>
              <a:t>While the results were far from perfect, with 0.60 accuracy in zero-shot deepfake detection, it is </a:t>
            </a:r>
            <a:r>
              <a:rPr lang="en-US" u="sng" dirty="0">
                <a:latin typeface="Times New Roman" panose="02020603050405020304" pitchFamily="18" charset="0"/>
                <a:cs typeface="Times New Roman" panose="02020603050405020304" pitchFamily="18" charset="0"/>
              </a:rPr>
              <a:t>promising</a:t>
            </a:r>
            <a:r>
              <a:rPr lang="en-US" dirty="0">
                <a:latin typeface="Times New Roman" panose="02020603050405020304" pitchFamily="18" charset="0"/>
                <a:cs typeface="Times New Roman" panose="02020603050405020304" pitchFamily="18" charset="0"/>
              </a:rPr>
              <a:t> given that the model </a:t>
            </a:r>
            <a:r>
              <a:rPr lang="en-US" u="sng" dirty="0">
                <a:latin typeface="Times New Roman" panose="02020603050405020304" pitchFamily="18" charset="0"/>
                <a:cs typeface="Times New Roman" panose="02020603050405020304" pitchFamily="18" charset="0"/>
              </a:rPr>
              <a:t>wasn’t trained</a:t>
            </a:r>
            <a:r>
              <a:rPr lang="en-US" dirty="0">
                <a:latin typeface="Times New Roman" panose="02020603050405020304" pitchFamily="18" charset="0"/>
                <a:cs typeface="Times New Roman" panose="02020603050405020304" pitchFamily="18" charset="0"/>
              </a:rPr>
              <a:t> for this specific task.</a:t>
            </a:r>
          </a:p>
        </p:txBody>
      </p:sp>
      <p:graphicFrame>
        <p:nvGraphicFramePr>
          <p:cNvPr id="4" name="Table 3">
            <a:extLst>
              <a:ext uri="{FF2B5EF4-FFF2-40B4-BE49-F238E27FC236}">
                <a16:creationId xmlns:a16="http://schemas.microsoft.com/office/drawing/2014/main" id="{6BE44D22-A9E9-0C3E-E666-6904BC75EEE8}"/>
              </a:ext>
            </a:extLst>
          </p:cNvPr>
          <p:cNvGraphicFramePr>
            <a:graphicFrameLocks noGrp="1"/>
          </p:cNvGraphicFramePr>
          <p:nvPr>
            <p:extLst>
              <p:ext uri="{D42A27DB-BD31-4B8C-83A1-F6EECF244321}">
                <p14:modId xmlns:p14="http://schemas.microsoft.com/office/powerpoint/2010/main" val="2416466937"/>
              </p:ext>
            </p:extLst>
          </p:nvPr>
        </p:nvGraphicFramePr>
        <p:xfrm>
          <a:off x="1547149" y="3918336"/>
          <a:ext cx="9097701" cy="877641"/>
        </p:xfrm>
        <a:graphic>
          <a:graphicData uri="http://schemas.openxmlformats.org/drawingml/2006/table">
            <a:tbl>
              <a:tblPr firstRow="1" bandRow="1">
                <a:tableStyleId>{5C22544A-7EE6-4342-B048-85BDC9FD1C3A}</a:tableStyleId>
              </a:tblPr>
              <a:tblGrid>
                <a:gridCol w="3032567">
                  <a:extLst>
                    <a:ext uri="{9D8B030D-6E8A-4147-A177-3AD203B41FA5}">
                      <a16:colId xmlns:a16="http://schemas.microsoft.com/office/drawing/2014/main" val="1578687838"/>
                    </a:ext>
                  </a:extLst>
                </a:gridCol>
                <a:gridCol w="3032567">
                  <a:extLst>
                    <a:ext uri="{9D8B030D-6E8A-4147-A177-3AD203B41FA5}">
                      <a16:colId xmlns:a16="http://schemas.microsoft.com/office/drawing/2014/main" val="2837592766"/>
                    </a:ext>
                  </a:extLst>
                </a:gridCol>
                <a:gridCol w="3032567">
                  <a:extLst>
                    <a:ext uri="{9D8B030D-6E8A-4147-A177-3AD203B41FA5}">
                      <a16:colId xmlns:a16="http://schemas.microsoft.com/office/drawing/2014/main" val="3557460833"/>
                    </a:ext>
                  </a:extLst>
                </a:gridCol>
              </a:tblGrid>
              <a:tr h="435794">
                <a:tc>
                  <a:txBody>
                    <a:bodyPr/>
                    <a:lstStyle/>
                    <a:p>
                      <a:pPr algn="ctr"/>
                      <a:r>
                        <a:rPr lang="en-TR" dirty="0">
                          <a:latin typeface="Times New Roman" panose="02020603050405020304" pitchFamily="18" charset="0"/>
                          <a:cs typeface="Times New Roman" panose="02020603050405020304" pitchFamily="18" charset="0"/>
                        </a:rPr>
                        <a:t>Accuracy on DeepFakes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Accuracy on Real Images</a:t>
                      </a:r>
                    </a:p>
                  </a:txBody>
                  <a:tcPr/>
                </a:tc>
                <a:tc>
                  <a:txBody>
                    <a:bodyPr/>
                    <a:lstStyle/>
                    <a:p>
                      <a:pPr algn="ctr"/>
                      <a:r>
                        <a:rPr lang="en-TR" dirty="0">
                          <a:latin typeface="Times New Roman" panose="02020603050405020304" pitchFamily="18" charset="0"/>
                          <a:cs typeface="Times New Roman" panose="02020603050405020304" pitchFamily="18" charset="0"/>
                        </a:rPr>
                        <a:t>Accuracy in Total</a:t>
                      </a:r>
                    </a:p>
                  </a:txBody>
                  <a:tcPr/>
                </a:tc>
                <a:extLst>
                  <a:ext uri="{0D108BD9-81ED-4DB2-BD59-A6C34878D82A}">
                    <a16:rowId xmlns:a16="http://schemas.microsoft.com/office/drawing/2014/main" val="1495515041"/>
                  </a:ext>
                </a:extLst>
              </a:tr>
              <a:tr h="441847">
                <a:tc>
                  <a:txBody>
                    <a:bodyPr/>
                    <a:lstStyle/>
                    <a:p>
                      <a:pPr algn="ctr"/>
                      <a:r>
                        <a:rPr lang="en-TR" dirty="0">
                          <a:latin typeface="Times New Roman" panose="02020603050405020304" pitchFamily="18" charset="0"/>
                          <a:cs typeface="Times New Roman" panose="02020603050405020304" pitchFamily="18" charset="0"/>
                        </a:rPr>
                        <a:t>0.58 (29 true, 21 false)</a:t>
                      </a:r>
                    </a:p>
                  </a:txBody>
                  <a:tcPr/>
                </a:tc>
                <a:tc>
                  <a:txBody>
                    <a:bodyPr/>
                    <a:lstStyle/>
                    <a:p>
                      <a:pPr algn="ctr"/>
                      <a:r>
                        <a:rPr lang="en-TR" dirty="0">
                          <a:latin typeface="Times New Roman" panose="02020603050405020304" pitchFamily="18" charset="0"/>
                          <a:cs typeface="Times New Roman" panose="02020603050405020304" pitchFamily="18" charset="0"/>
                        </a:rPr>
                        <a:t>0.62 (31 true, 19 false)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0.60 (60 true, 40 false)</a:t>
                      </a:r>
                    </a:p>
                  </a:txBody>
                  <a:tcPr/>
                </a:tc>
                <a:extLst>
                  <a:ext uri="{0D108BD9-81ED-4DB2-BD59-A6C34878D82A}">
                    <a16:rowId xmlns:a16="http://schemas.microsoft.com/office/drawing/2014/main" val="2908173403"/>
                  </a:ext>
                </a:extLst>
              </a:tr>
            </a:tbl>
          </a:graphicData>
        </a:graphic>
      </p:graphicFrame>
    </p:spTree>
    <p:extLst>
      <p:ext uri="{BB962C8B-B14F-4D97-AF65-F5344CB8AC3E}">
        <p14:creationId xmlns:p14="http://schemas.microsoft.com/office/powerpoint/2010/main" val="8807407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2A0AE-3FA6-596E-57E3-597D41101321}"/>
              </a:ext>
            </a:extLst>
          </p:cNvPr>
          <p:cNvSpPr>
            <a:spLocks noGrp="1"/>
          </p:cNvSpPr>
          <p:nvPr>
            <p:ph type="title"/>
          </p:nvPr>
        </p:nvSpPr>
        <p:spPr/>
        <p:txBody>
          <a:bodyPr/>
          <a:lstStyle/>
          <a:p>
            <a:r>
              <a:rPr lang="en-TR" dirty="0"/>
              <a:t>Comparison of All Mentioned Methods</a:t>
            </a:r>
          </a:p>
        </p:txBody>
      </p:sp>
      <p:graphicFrame>
        <p:nvGraphicFramePr>
          <p:cNvPr id="4" name="Table 3">
            <a:extLst>
              <a:ext uri="{FF2B5EF4-FFF2-40B4-BE49-F238E27FC236}">
                <a16:creationId xmlns:a16="http://schemas.microsoft.com/office/drawing/2014/main" id="{6658CF50-1CE9-C759-C1BC-5ADBE785C059}"/>
              </a:ext>
            </a:extLst>
          </p:cNvPr>
          <p:cNvGraphicFramePr>
            <a:graphicFrameLocks noGrp="1"/>
          </p:cNvGraphicFramePr>
          <p:nvPr>
            <p:extLst>
              <p:ext uri="{D42A27DB-BD31-4B8C-83A1-F6EECF244321}">
                <p14:modId xmlns:p14="http://schemas.microsoft.com/office/powerpoint/2010/main" val="2910781741"/>
              </p:ext>
            </p:extLst>
          </p:nvPr>
        </p:nvGraphicFramePr>
        <p:xfrm>
          <a:off x="1492248" y="1695080"/>
          <a:ext cx="9207503" cy="3990081"/>
        </p:xfrm>
        <a:graphic>
          <a:graphicData uri="http://schemas.openxmlformats.org/drawingml/2006/table">
            <a:tbl>
              <a:tblPr firstRow="1" bandRow="1">
                <a:tableStyleId>{5C22544A-7EE6-4342-B048-85BDC9FD1C3A}</a:tableStyleId>
              </a:tblPr>
              <a:tblGrid>
                <a:gridCol w="3021704">
                  <a:extLst>
                    <a:ext uri="{9D8B030D-6E8A-4147-A177-3AD203B41FA5}">
                      <a16:colId xmlns:a16="http://schemas.microsoft.com/office/drawing/2014/main" val="1578687838"/>
                    </a:ext>
                  </a:extLst>
                </a:gridCol>
                <a:gridCol w="2894812">
                  <a:extLst>
                    <a:ext uri="{9D8B030D-6E8A-4147-A177-3AD203B41FA5}">
                      <a16:colId xmlns:a16="http://schemas.microsoft.com/office/drawing/2014/main" val="3557460833"/>
                    </a:ext>
                  </a:extLst>
                </a:gridCol>
                <a:gridCol w="3290987">
                  <a:extLst>
                    <a:ext uri="{9D8B030D-6E8A-4147-A177-3AD203B41FA5}">
                      <a16:colId xmlns:a16="http://schemas.microsoft.com/office/drawing/2014/main" val="693011596"/>
                    </a:ext>
                  </a:extLst>
                </a:gridCol>
              </a:tblGrid>
              <a:tr h="525529">
                <a:tc>
                  <a:txBody>
                    <a:bodyPr/>
                    <a:lstStyle/>
                    <a:p>
                      <a:pPr algn="ctr"/>
                      <a:r>
                        <a:rPr lang="en-TR" dirty="0">
                          <a:latin typeface="Times New Roman" panose="02020603050405020304" pitchFamily="18" charset="0"/>
                          <a:cs typeface="Times New Roman" panose="02020603050405020304" pitchFamily="18" charset="0"/>
                        </a:rPr>
                        <a:t>Network</a:t>
                      </a:r>
                    </a:p>
                  </a:txBody>
                  <a:tcPr/>
                </a:tc>
                <a:tc>
                  <a:txBody>
                    <a:bodyPr/>
                    <a:lstStyle/>
                    <a:p>
                      <a:pPr algn="ctr"/>
                      <a:r>
                        <a:rPr lang="en-TR" dirty="0">
                          <a:latin typeface="Times New Roman" panose="02020603050405020304" pitchFamily="18" charset="0"/>
                          <a:cs typeface="Times New Roman" panose="02020603050405020304" pitchFamily="18" charset="0"/>
                        </a:rPr>
                        <a:t>FF++ Classification Score (AUC)</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Celeb-DF</a:t>
                      </a:r>
                    </a:p>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Classification Score (AUC)</a:t>
                      </a:r>
                    </a:p>
                  </a:txBody>
                  <a:tcPr/>
                </a:tc>
                <a:extLst>
                  <a:ext uri="{0D108BD9-81ED-4DB2-BD59-A6C34878D82A}">
                    <a16:rowId xmlns:a16="http://schemas.microsoft.com/office/drawing/2014/main" val="1495515041"/>
                  </a:ext>
                </a:extLst>
              </a:tr>
              <a:tr h="476587">
                <a:tc>
                  <a:txBody>
                    <a:bodyPr/>
                    <a:lstStyle/>
                    <a:p>
                      <a:pPr algn="ctr"/>
                      <a:r>
                        <a:rPr lang="en-TR" dirty="0">
                          <a:latin typeface="Times New Roman" panose="02020603050405020304" pitchFamily="18" charset="0"/>
                          <a:cs typeface="Times New Roman" panose="02020603050405020304" pitchFamily="18" charset="0"/>
                        </a:rPr>
                        <a:t>MesoNet (4)</a:t>
                      </a:r>
                    </a:p>
                  </a:txBody>
                  <a:tcPr/>
                </a:tc>
                <a:tc>
                  <a:txBody>
                    <a:bodyPr/>
                    <a:lstStyle/>
                    <a:p>
                      <a:pPr algn="ctr"/>
                      <a:r>
                        <a:rPr lang="en-TR" dirty="0">
                          <a:latin typeface="Times New Roman" panose="02020603050405020304" pitchFamily="18" charset="0"/>
                          <a:cs typeface="Times New Roman" panose="02020603050405020304" pitchFamily="18" charset="0"/>
                        </a:rPr>
                        <a:t>0.847</a:t>
                      </a:r>
                    </a:p>
                  </a:txBody>
                  <a:tcPr/>
                </a:tc>
                <a:tc>
                  <a:txBody>
                    <a:bodyPr/>
                    <a:lstStyle/>
                    <a:p>
                      <a:pPr algn="ctr"/>
                      <a:r>
                        <a:rPr lang="en-TR" dirty="0">
                          <a:latin typeface="Times New Roman" panose="02020603050405020304" pitchFamily="18" charset="0"/>
                          <a:cs typeface="Times New Roman" panose="02020603050405020304" pitchFamily="18" charset="0"/>
                        </a:rPr>
                        <a:t>0.548</a:t>
                      </a:r>
                    </a:p>
                  </a:txBody>
                  <a:tcPr/>
                </a:tc>
                <a:extLst>
                  <a:ext uri="{0D108BD9-81ED-4DB2-BD59-A6C34878D82A}">
                    <a16:rowId xmlns:a16="http://schemas.microsoft.com/office/drawing/2014/main" val="2908173403"/>
                  </a:ext>
                </a:extLst>
              </a:tr>
              <a:tr h="476587">
                <a:tc>
                  <a:txBody>
                    <a:bodyPr/>
                    <a:lstStyle/>
                    <a:p>
                      <a:pPr algn="ctr"/>
                      <a:r>
                        <a:rPr lang="en-TR" dirty="0">
                          <a:latin typeface="Times New Roman" panose="02020603050405020304" pitchFamily="18" charset="0"/>
                          <a:cs typeface="Times New Roman" panose="02020603050405020304" pitchFamily="18" charset="0"/>
                        </a:rPr>
                        <a:t>MesoInception (4)</a:t>
                      </a:r>
                    </a:p>
                  </a:txBody>
                  <a:tcPr/>
                </a:tc>
                <a:tc>
                  <a:txBody>
                    <a:bodyPr/>
                    <a:lstStyle/>
                    <a:p>
                      <a:pPr algn="ctr"/>
                      <a:r>
                        <a:rPr lang="en-TR" dirty="0">
                          <a:latin typeface="Times New Roman" panose="02020603050405020304" pitchFamily="18" charset="0"/>
                          <a:cs typeface="Times New Roman" panose="02020603050405020304" pitchFamily="18" charset="0"/>
                        </a:rPr>
                        <a:t>0.830</a:t>
                      </a:r>
                    </a:p>
                  </a:txBody>
                  <a:tcPr/>
                </a:tc>
                <a:tc>
                  <a:txBody>
                    <a:bodyPr/>
                    <a:lstStyle/>
                    <a:p>
                      <a:pPr algn="ctr"/>
                      <a:r>
                        <a:rPr lang="en-TR" dirty="0">
                          <a:latin typeface="Times New Roman" panose="02020603050405020304" pitchFamily="18" charset="0"/>
                          <a:cs typeface="Times New Roman" panose="02020603050405020304" pitchFamily="18" charset="0"/>
                        </a:rPr>
                        <a:t>0.536</a:t>
                      </a:r>
                    </a:p>
                  </a:txBody>
                  <a:tcPr/>
                </a:tc>
                <a:extLst>
                  <a:ext uri="{0D108BD9-81ED-4DB2-BD59-A6C34878D82A}">
                    <a16:rowId xmlns:a16="http://schemas.microsoft.com/office/drawing/2014/main" val="3964857628"/>
                  </a:ext>
                </a:extLst>
              </a:tr>
              <a:tr h="476587">
                <a:tc>
                  <a:txBody>
                    <a:bodyPr/>
                    <a:lstStyle/>
                    <a:p>
                      <a:pPr algn="ctr"/>
                      <a:r>
                        <a:rPr lang="en-TR" b="0" dirty="0">
                          <a:latin typeface="Times New Roman" panose="02020603050405020304" pitchFamily="18" charset="0"/>
                          <a:cs typeface="Times New Roman" panose="02020603050405020304" pitchFamily="18" charset="0"/>
                        </a:rPr>
                        <a:t>Xception</a:t>
                      </a:r>
                    </a:p>
                  </a:txBody>
                  <a:tcPr/>
                </a:tc>
                <a:tc>
                  <a:txBody>
                    <a:bodyPr/>
                    <a:lstStyle/>
                    <a:p>
                      <a:pPr algn="ctr"/>
                      <a:r>
                        <a:rPr lang="en-TR" b="0" dirty="0">
                          <a:latin typeface="Times New Roman" panose="02020603050405020304" pitchFamily="18" charset="0"/>
                          <a:cs typeface="Times New Roman" panose="02020603050405020304" pitchFamily="18" charset="0"/>
                        </a:rPr>
                        <a:t>0.955</a:t>
                      </a:r>
                    </a:p>
                  </a:txBody>
                  <a:tcPr/>
                </a:tc>
                <a:tc>
                  <a:txBody>
                    <a:bodyPr/>
                    <a:lstStyle/>
                    <a:p>
                      <a:pPr algn="ctr"/>
                      <a:r>
                        <a:rPr lang="en-TR" b="0" dirty="0">
                          <a:latin typeface="Times New Roman" panose="02020603050405020304" pitchFamily="18" charset="0"/>
                          <a:cs typeface="Times New Roman" panose="02020603050405020304" pitchFamily="18" charset="0"/>
                        </a:rPr>
                        <a:t>0.655</a:t>
                      </a:r>
                    </a:p>
                  </a:txBody>
                  <a:tcPr/>
                </a:tc>
                <a:extLst>
                  <a:ext uri="{0D108BD9-81ED-4DB2-BD59-A6C34878D82A}">
                    <a16:rowId xmlns:a16="http://schemas.microsoft.com/office/drawing/2014/main" val="1927124446"/>
                  </a:ext>
                </a:extLst>
              </a:tr>
              <a:tr h="476587">
                <a:tc>
                  <a:txBody>
                    <a:bodyPr/>
                    <a:lstStyle/>
                    <a:p>
                      <a:pPr algn="ctr"/>
                      <a:r>
                        <a:rPr lang="en-TR" b="0" dirty="0">
                          <a:latin typeface="Times New Roman" panose="02020603050405020304" pitchFamily="18" charset="0"/>
                          <a:cs typeface="Times New Roman" panose="02020603050405020304" pitchFamily="18" charset="0"/>
                        </a:rPr>
                        <a:t>Face X-Ray </a:t>
                      </a:r>
                    </a:p>
                    <a:p>
                      <a:pPr algn="ctr"/>
                      <a:r>
                        <a:rPr lang="en-TR" b="0" dirty="0">
                          <a:latin typeface="Times New Roman" panose="02020603050405020304" pitchFamily="18" charset="0"/>
                          <a:cs typeface="Times New Roman" panose="02020603050405020304" pitchFamily="18" charset="0"/>
                        </a:rPr>
                        <a:t>(HRNet Backbone)</a:t>
                      </a:r>
                    </a:p>
                  </a:txBody>
                  <a:tcPr/>
                </a:tc>
                <a:tc>
                  <a:txBody>
                    <a:bodyPr/>
                    <a:lstStyle/>
                    <a:p>
                      <a:pPr algn="ctr"/>
                      <a:r>
                        <a:rPr lang="en-TR" b="0" dirty="0">
                          <a:latin typeface="Times New Roman" panose="02020603050405020304" pitchFamily="18" charset="0"/>
                          <a:cs typeface="Times New Roman" panose="02020603050405020304" pitchFamily="18" charset="0"/>
                        </a:rPr>
                        <a:t>0.9915</a:t>
                      </a:r>
                    </a:p>
                  </a:txBody>
                  <a:tcPr/>
                </a:tc>
                <a:tc>
                  <a:txBody>
                    <a:bodyPr/>
                    <a:lstStyle/>
                    <a:p>
                      <a:pPr algn="ctr"/>
                      <a:r>
                        <a:rPr lang="en-TR" b="0" dirty="0">
                          <a:latin typeface="Times New Roman" panose="02020603050405020304" pitchFamily="18" charset="0"/>
                          <a:cs typeface="Times New Roman" panose="02020603050405020304" pitchFamily="18" charset="0"/>
                        </a:rPr>
                        <a:t>0.8058</a:t>
                      </a:r>
                    </a:p>
                  </a:txBody>
                  <a:tcPr/>
                </a:tc>
                <a:extLst>
                  <a:ext uri="{0D108BD9-81ED-4DB2-BD59-A6C34878D82A}">
                    <a16:rowId xmlns:a16="http://schemas.microsoft.com/office/drawing/2014/main" val="1560656386"/>
                  </a:ext>
                </a:extLst>
              </a:tr>
              <a:tr h="476587">
                <a:tc>
                  <a:txBody>
                    <a:bodyPr/>
                    <a:lstStyle/>
                    <a:p>
                      <a:pPr algn="ctr"/>
                      <a:r>
                        <a:rPr lang="en-TR" b="0" dirty="0">
                          <a:latin typeface="Times New Roman" panose="02020603050405020304" pitchFamily="18" charset="0"/>
                          <a:cs typeface="Times New Roman" panose="02020603050405020304" pitchFamily="18" charset="0"/>
                        </a:rPr>
                        <a:t>RL-guided-network</a:t>
                      </a:r>
                    </a:p>
                    <a:p>
                      <a:pPr algn="ctr"/>
                      <a:r>
                        <a:rPr lang="en-TR" b="0" dirty="0">
                          <a:latin typeface="Times New Roman" panose="02020603050405020304" pitchFamily="18" charset="0"/>
                          <a:cs typeface="Times New Roman" panose="02020603050405020304" pitchFamily="18" charset="0"/>
                        </a:rPr>
                        <a:t>(Efficient-v2-L with PPO)</a:t>
                      </a:r>
                    </a:p>
                  </a:txBody>
                  <a:tcPr/>
                </a:tc>
                <a:tc>
                  <a:txBody>
                    <a:bodyPr/>
                    <a:lstStyle/>
                    <a:p>
                      <a:pPr algn="ctr"/>
                      <a:r>
                        <a:rPr lang="en-TR" b="0" dirty="0">
                          <a:latin typeface="Times New Roman" panose="02020603050405020304" pitchFamily="18" charset="0"/>
                          <a:cs typeface="Times New Roman" panose="02020603050405020304" pitchFamily="18" charset="0"/>
                        </a:rPr>
                        <a:t>0.994</a:t>
                      </a:r>
                    </a:p>
                  </a:txBody>
                  <a:tcPr/>
                </a:tc>
                <a:tc>
                  <a:txBody>
                    <a:bodyPr/>
                    <a:lstStyle/>
                    <a:p>
                      <a:pPr algn="ctr"/>
                      <a:r>
                        <a:rPr lang="en-TR" b="0" dirty="0">
                          <a:latin typeface="Times New Roman" panose="02020603050405020304" pitchFamily="18" charset="0"/>
                          <a:cs typeface="Times New Roman" panose="02020603050405020304" pitchFamily="18" charset="0"/>
                        </a:rPr>
                        <a:t>0.669</a:t>
                      </a:r>
                    </a:p>
                  </a:txBody>
                  <a:tcPr/>
                </a:tc>
                <a:extLst>
                  <a:ext uri="{0D108BD9-81ED-4DB2-BD59-A6C34878D82A}">
                    <a16:rowId xmlns:a16="http://schemas.microsoft.com/office/drawing/2014/main" val="3947853546"/>
                  </a:ext>
                </a:extLst>
              </a:tr>
              <a:tr h="476587">
                <a:tc>
                  <a:txBody>
                    <a:bodyPr/>
                    <a:lstStyle/>
                    <a:p>
                      <a:pPr algn="ctr"/>
                      <a:r>
                        <a:rPr lang="en-TR" b="1" dirty="0">
                          <a:latin typeface="Times New Roman" panose="02020603050405020304" pitchFamily="18" charset="0"/>
                          <a:cs typeface="Times New Roman" panose="02020603050405020304" pitchFamily="18" charset="0"/>
                        </a:rPr>
                        <a:t>ID-Unaware Network</a:t>
                      </a:r>
                    </a:p>
                    <a:p>
                      <a:pPr algn="ctr"/>
                      <a:r>
                        <a:rPr lang="en-TR" b="1" dirty="0">
                          <a:latin typeface="Times New Roman" panose="02020603050405020304" pitchFamily="18" charset="0"/>
                          <a:cs typeface="Times New Roman" panose="02020603050405020304" pitchFamily="18" charset="0"/>
                        </a:rPr>
                        <a:t>(Efficient-b4 Backbone)</a:t>
                      </a:r>
                    </a:p>
                  </a:txBody>
                  <a:tcPr/>
                </a:tc>
                <a:tc>
                  <a:txBody>
                    <a:bodyPr/>
                    <a:lstStyle/>
                    <a:p>
                      <a:pPr algn="ctr"/>
                      <a:r>
                        <a:rPr lang="en-TR" b="1" dirty="0">
                          <a:latin typeface="Times New Roman" panose="02020603050405020304" pitchFamily="18" charset="0"/>
                          <a:cs typeface="Times New Roman" panose="02020603050405020304" pitchFamily="18" charset="0"/>
                        </a:rPr>
                        <a:t>0.9979</a:t>
                      </a:r>
                    </a:p>
                  </a:txBody>
                  <a:tcPr/>
                </a:tc>
                <a:tc>
                  <a:txBody>
                    <a:bodyPr/>
                    <a:lstStyle/>
                    <a:p>
                      <a:pPr algn="ctr"/>
                      <a:r>
                        <a:rPr lang="en-TR" b="1" dirty="0">
                          <a:latin typeface="Times New Roman" panose="02020603050405020304" pitchFamily="18" charset="0"/>
                          <a:cs typeface="Times New Roman" panose="02020603050405020304" pitchFamily="18" charset="0"/>
                        </a:rPr>
                        <a:t>0.9388</a:t>
                      </a:r>
                    </a:p>
                  </a:txBody>
                  <a:tcPr/>
                </a:tc>
                <a:extLst>
                  <a:ext uri="{0D108BD9-81ED-4DB2-BD59-A6C34878D82A}">
                    <a16:rowId xmlns:a16="http://schemas.microsoft.com/office/drawing/2014/main" val="2874941369"/>
                  </a:ext>
                </a:extLst>
              </a:tr>
            </a:tbl>
          </a:graphicData>
        </a:graphic>
      </p:graphicFrame>
    </p:spTree>
    <p:extLst>
      <p:ext uri="{BB962C8B-B14F-4D97-AF65-F5344CB8AC3E}">
        <p14:creationId xmlns:p14="http://schemas.microsoft.com/office/powerpoint/2010/main" val="11508299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ADD60-4D46-CB54-8915-9837BD71E5B3}"/>
              </a:ext>
            </a:extLst>
          </p:cNvPr>
          <p:cNvSpPr>
            <a:spLocks noGrp="1"/>
          </p:cNvSpPr>
          <p:nvPr>
            <p:ph type="title"/>
          </p:nvPr>
        </p:nvSpPr>
        <p:spPr/>
        <p:txBody>
          <a:bodyPr/>
          <a:lstStyle/>
          <a:p>
            <a:r>
              <a:rPr lang="en-TR" dirty="0"/>
              <a:t>Implementations</a:t>
            </a:r>
          </a:p>
        </p:txBody>
      </p:sp>
      <p:sp>
        <p:nvSpPr>
          <p:cNvPr id="3" name="Content Placeholder 2">
            <a:extLst>
              <a:ext uri="{FF2B5EF4-FFF2-40B4-BE49-F238E27FC236}">
                <a16:creationId xmlns:a16="http://schemas.microsoft.com/office/drawing/2014/main" id="{0619ADDA-C398-9741-CA3F-337EC8BAD8A4}"/>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All papers except “On Improving Cross-dataset Generalization of Deepfake Detectors” have implementations and I tested them. The codes of the papers can be accessed via the following link:</a:t>
            </a:r>
          </a:p>
          <a:p>
            <a:pPr marL="0" indent="0">
              <a:buNone/>
            </a:pPr>
            <a:r>
              <a:rPr lang="en-US" dirty="0">
                <a:latin typeface="Times New Roman" panose="02020603050405020304" pitchFamily="18" charset="0"/>
                <a:cs typeface="Times New Roman" panose="02020603050405020304" pitchFamily="18" charset="0"/>
                <a:hlinkClick r:id="rId2"/>
              </a:rPr>
              <a:t>https://colab.research.google.com/drive/1mCynH1FuPHOCbfhhk0Iw9NGq20clmXu2?usp=sharing</a:t>
            </a:r>
            <a:r>
              <a:rPr lang="en-US" dirty="0">
                <a:latin typeface="Times New Roman" panose="02020603050405020304" pitchFamily="18" charset="0"/>
                <a:cs typeface="Times New Roman" panose="02020603050405020304" pitchFamily="18" charset="0"/>
              </a:rPr>
              <a:t> </a:t>
            </a:r>
          </a:p>
          <a:p>
            <a:pPr marL="0" indent="0">
              <a:buNone/>
            </a:pP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Emirhan’s</a:t>
            </a:r>
            <a:r>
              <a:rPr lang="en-US" dirty="0">
                <a:latin typeface="Times New Roman" panose="02020603050405020304" pitchFamily="18" charset="0"/>
                <a:cs typeface="Times New Roman" panose="02020603050405020304" pitchFamily="18" charset="0"/>
              </a:rPr>
              <a:t> Method’s code, all the training logs, and the dataset used can be found in this GitHub repo I created: </a:t>
            </a:r>
          </a:p>
          <a:p>
            <a:pPr marL="0" indent="0">
              <a:buNone/>
            </a:pPr>
            <a:r>
              <a:rPr lang="en-US" dirty="0">
                <a:latin typeface="Times New Roman" panose="02020603050405020304" pitchFamily="18" charset="0"/>
                <a:cs typeface="Times New Roman" panose="02020603050405020304" pitchFamily="18" charset="0"/>
                <a:hlinkClick r:id="rId3"/>
              </a:rPr>
              <a:t>https://github.com/emirhanbilgic/Emirhans_Method_Deepfake</a:t>
            </a:r>
            <a:r>
              <a:rPr lang="en-US" dirty="0">
                <a:latin typeface="Times New Roman" panose="02020603050405020304" pitchFamily="18" charset="0"/>
                <a:cs typeface="Times New Roman" panose="02020603050405020304" pitchFamily="18" charset="0"/>
              </a:rPr>
              <a:t> </a:t>
            </a:r>
            <a:endParaRPr lang="en-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56006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9B020-2467-3ACC-650D-7610DBFB700C}"/>
              </a:ext>
            </a:extLst>
          </p:cNvPr>
          <p:cNvSpPr>
            <a:spLocks noGrp="1"/>
          </p:cNvSpPr>
          <p:nvPr>
            <p:ph type="title"/>
          </p:nvPr>
        </p:nvSpPr>
        <p:spPr>
          <a:xfrm>
            <a:off x="838200" y="191505"/>
            <a:ext cx="10515600" cy="1325563"/>
          </a:xfrm>
        </p:spPr>
        <p:txBody>
          <a:bodyPr/>
          <a:lstStyle/>
          <a:p>
            <a:r>
              <a:rPr lang="en-TR" dirty="0"/>
              <a:t>Paper Results vs. Implementation Results</a:t>
            </a:r>
          </a:p>
        </p:txBody>
      </p:sp>
      <p:sp>
        <p:nvSpPr>
          <p:cNvPr id="3" name="Content Placeholder 2">
            <a:extLst>
              <a:ext uri="{FF2B5EF4-FFF2-40B4-BE49-F238E27FC236}">
                <a16:creationId xmlns:a16="http://schemas.microsoft.com/office/drawing/2014/main" id="{C359A741-760D-79EF-F39F-FE8BAFC33011}"/>
              </a:ext>
            </a:extLst>
          </p:cNvPr>
          <p:cNvSpPr>
            <a:spLocks noGrp="1"/>
          </p:cNvSpPr>
          <p:nvPr>
            <p:ph idx="1"/>
          </p:nvPr>
        </p:nvSpPr>
        <p:spPr>
          <a:xfrm>
            <a:off x="838199" y="1338671"/>
            <a:ext cx="10515600" cy="2648515"/>
          </a:xfrm>
        </p:spPr>
        <p:txBody>
          <a:bodyPr>
            <a:normAutofit fontScale="77500" lnSpcReduction="20000"/>
          </a:bodyPr>
          <a:lstStyle/>
          <a:p>
            <a:pPr algn="just"/>
            <a:r>
              <a:rPr lang="en-US" dirty="0">
                <a:latin typeface="Times New Roman" panose="02020603050405020304" pitchFamily="18" charset="0"/>
                <a:cs typeface="Times New Roman" panose="02020603050405020304" pitchFamily="18" charset="0"/>
              </a:rPr>
              <a:t>To download FF+ dataset,  the steps in the following link should be followed: </a:t>
            </a:r>
            <a:r>
              <a:rPr lang="en-US" dirty="0">
                <a:latin typeface="Times New Roman" panose="02020603050405020304" pitchFamily="18" charset="0"/>
                <a:cs typeface="Times New Roman" panose="02020603050405020304" pitchFamily="18" charset="0"/>
                <a:hlinkClick r:id="rId2"/>
              </a:rPr>
              <a:t>https://github.com/ondyari/FaceForensics</a:t>
            </a:r>
            <a:r>
              <a:rPr lang="en-US" dirty="0">
                <a:latin typeface="Times New Roman" panose="02020603050405020304" pitchFamily="18" charset="0"/>
                <a:cs typeface="Times New Roman" panose="02020603050405020304" pitchFamily="18" charset="0"/>
              </a:rPr>
              <a:t>   </a:t>
            </a:r>
          </a:p>
          <a:p>
            <a:pPr algn="just"/>
            <a:r>
              <a:rPr lang="en-US" dirty="0">
                <a:latin typeface="Times New Roman" panose="02020603050405020304" pitchFamily="18" charset="0"/>
                <a:cs typeface="Times New Roman" panose="02020603050405020304" pitchFamily="18" charset="0"/>
              </a:rPr>
              <a:t>To test the methods with cross dataset, i.e. Celeb-DF, the dataset should be downloaded by following the steps in the link: </a:t>
            </a:r>
            <a:r>
              <a:rPr lang="en-US" dirty="0">
                <a:latin typeface="Times New Roman" panose="02020603050405020304" pitchFamily="18" charset="0"/>
                <a:cs typeface="Times New Roman" panose="02020603050405020304" pitchFamily="18" charset="0"/>
                <a:hlinkClick r:id="rId3"/>
              </a:rPr>
              <a:t>https://github.com/yuezunli/celeb-deepfakeforensics</a:t>
            </a:r>
            <a:r>
              <a:rPr lang="en-US" dirty="0">
                <a:latin typeface="Times New Roman" panose="02020603050405020304" pitchFamily="18" charset="0"/>
                <a:cs typeface="Times New Roman" panose="02020603050405020304" pitchFamily="18" charset="0"/>
              </a:rPr>
              <a:t>. </a:t>
            </a:r>
          </a:p>
          <a:p>
            <a:pPr algn="just"/>
            <a:r>
              <a:rPr lang="en-US" dirty="0">
                <a:latin typeface="Times New Roman" panose="02020603050405020304" pitchFamily="18" charset="0"/>
                <a:cs typeface="Times New Roman" panose="02020603050405020304" pitchFamily="18" charset="0"/>
              </a:rPr>
              <a:t>Of the methods mentioned throughout the slide, the official implementations of </a:t>
            </a:r>
            <a:r>
              <a:rPr lang="en-US" dirty="0" err="1">
                <a:latin typeface="Times New Roman" panose="02020603050405020304" pitchFamily="18" charset="0"/>
                <a:cs typeface="Times New Roman" panose="02020603050405020304" pitchFamily="18" charset="0"/>
              </a:rPr>
              <a:t>MesoNet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MesoInception</a:t>
            </a:r>
            <a:r>
              <a:rPr lang="en-US" dirty="0">
                <a:latin typeface="Times New Roman" panose="02020603050405020304" pitchFamily="18" charset="0"/>
                <a:cs typeface="Times New Roman" panose="02020603050405020304" pitchFamily="18" charset="0"/>
              </a:rPr>
              <a:t>, and ID-Unaware Network are tested thoroughly. The results with the already trained weights are the same as claimed in the paper, </a:t>
            </a:r>
            <a:r>
              <a:rPr lang="en-US" u="sng" dirty="0">
                <a:latin typeface="Times New Roman" panose="02020603050405020304" pitchFamily="18" charset="0"/>
                <a:cs typeface="Times New Roman" panose="02020603050405020304" pitchFamily="18" charset="0"/>
              </a:rPr>
              <a:t>while the results of the models trained from scratch show slight differences</a:t>
            </a:r>
            <a:r>
              <a:rPr lang="en-US" dirty="0">
                <a:latin typeface="Times New Roman" panose="02020603050405020304" pitchFamily="18" charset="0"/>
                <a:cs typeface="Times New Roman" panose="02020603050405020304" pitchFamily="18" charset="0"/>
              </a:rPr>
              <a:t>. </a:t>
            </a:r>
            <a:endParaRPr lang="en-TR"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AB83DA24-3F18-7785-3734-F38DB197C68E}"/>
              </a:ext>
            </a:extLst>
          </p:cNvPr>
          <p:cNvGraphicFramePr>
            <a:graphicFrameLocks noGrp="1"/>
          </p:cNvGraphicFramePr>
          <p:nvPr>
            <p:extLst>
              <p:ext uri="{D42A27DB-BD31-4B8C-83A1-F6EECF244321}">
                <p14:modId xmlns:p14="http://schemas.microsoft.com/office/powerpoint/2010/main" val="3792545660"/>
              </p:ext>
            </p:extLst>
          </p:nvPr>
        </p:nvGraphicFramePr>
        <p:xfrm>
          <a:off x="1457204" y="3987187"/>
          <a:ext cx="9185958" cy="2521238"/>
        </p:xfrm>
        <a:graphic>
          <a:graphicData uri="http://schemas.openxmlformats.org/drawingml/2006/table">
            <a:tbl>
              <a:tblPr firstRow="1" bandRow="1">
                <a:tableStyleId>{5C22544A-7EE6-4342-B048-85BDC9FD1C3A}</a:tableStyleId>
              </a:tblPr>
              <a:tblGrid>
                <a:gridCol w="1971759">
                  <a:extLst>
                    <a:ext uri="{9D8B030D-6E8A-4147-A177-3AD203B41FA5}">
                      <a16:colId xmlns:a16="http://schemas.microsoft.com/office/drawing/2014/main" val="1578687838"/>
                    </a:ext>
                  </a:extLst>
                </a:gridCol>
                <a:gridCol w="1470336">
                  <a:extLst>
                    <a:ext uri="{9D8B030D-6E8A-4147-A177-3AD203B41FA5}">
                      <a16:colId xmlns:a16="http://schemas.microsoft.com/office/drawing/2014/main" val="3557460833"/>
                    </a:ext>
                  </a:extLst>
                </a:gridCol>
                <a:gridCol w="1914621">
                  <a:extLst>
                    <a:ext uri="{9D8B030D-6E8A-4147-A177-3AD203B41FA5}">
                      <a16:colId xmlns:a16="http://schemas.microsoft.com/office/drawing/2014/main" val="693011596"/>
                    </a:ext>
                  </a:extLst>
                </a:gridCol>
                <a:gridCol w="1914621">
                  <a:extLst>
                    <a:ext uri="{9D8B030D-6E8A-4147-A177-3AD203B41FA5}">
                      <a16:colId xmlns:a16="http://schemas.microsoft.com/office/drawing/2014/main" val="659669204"/>
                    </a:ext>
                  </a:extLst>
                </a:gridCol>
                <a:gridCol w="1914621">
                  <a:extLst>
                    <a:ext uri="{9D8B030D-6E8A-4147-A177-3AD203B41FA5}">
                      <a16:colId xmlns:a16="http://schemas.microsoft.com/office/drawing/2014/main" val="2307829469"/>
                    </a:ext>
                  </a:extLst>
                </a:gridCol>
              </a:tblGrid>
              <a:tr h="276975">
                <a:tc>
                  <a:txBody>
                    <a:bodyPr/>
                    <a:lstStyle/>
                    <a:p>
                      <a:pPr algn="ctr"/>
                      <a:endParaRPr lang="en-TR" sz="1600" dirty="0">
                        <a:latin typeface="Times New Roman" panose="02020603050405020304" pitchFamily="18" charset="0"/>
                        <a:cs typeface="Times New Roman" panose="02020603050405020304" pitchFamily="18" charset="0"/>
                      </a:endParaRPr>
                    </a:p>
                  </a:txBody>
                  <a:tcPr/>
                </a:tc>
                <a:tc gridSpan="2">
                  <a:txBody>
                    <a:bodyPr/>
                    <a:lstStyle/>
                    <a:p>
                      <a:pPr algn="ctr"/>
                      <a:r>
                        <a:rPr lang="en-TR" sz="1600" dirty="0">
                          <a:latin typeface="Times New Roman" panose="02020603050405020304" pitchFamily="18" charset="0"/>
                          <a:cs typeface="Times New Roman" panose="02020603050405020304" pitchFamily="18" charset="0"/>
                        </a:rPr>
                        <a:t>Paper Results</a:t>
                      </a:r>
                    </a:p>
                  </a:txBody>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TR" dirty="0">
                        <a:latin typeface="Times New Roman" panose="02020603050405020304" pitchFamily="18" charset="0"/>
                        <a:cs typeface="Times New Roman" panose="02020603050405020304" pitchFamily="18" charset="0"/>
                      </a:endParaRPr>
                    </a:p>
                  </a:txBody>
                  <a:tcPr/>
                </a:tc>
                <a:tc gridSpan="2">
                  <a:txBody>
                    <a:bodyPr/>
                    <a:lstStyle/>
                    <a:p>
                      <a:pPr algn="ctr"/>
                      <a:r>
                        <a:rPr lang="en-TR" sz="1600" dirty="0">
                          <a:latin typeface="Times New Roman" panose="02020603050405020304" pitchFamily="18" charset="0"/>
                          <a:cs typeface="Times New Roman" panose="02020603050405020304" pitchFamily="18" charset="0"/>
                        </a:rPr>
                        <a:t>Implementation Results</a:t>
                      </a:r>
                    </a:p>
                  </a:txBody>
                  <a:tcPr/>
                </a:tc>
                <a:tc hMerge="1">
                  <a:txBody>
                    <a:bodyPr/>
                    <a:lstStyle/>
                    <a:p>
                      <a:pPr algn="ctr"/>
                      <a:endParaRPr lang="en-TR"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54803806"/>
                  </a:ext>
                </a:extLst>
              </a:tr>
              <a:tr h="692438">
                <a:tc>
                  <a:txBody>
                    <a:bodyPr/>
                    <a:lstStyle/>
                    <a:p>
                      <a:pPr algn="ctr"/>
                      <a:r>
                        <a:rPr lang="en-TR" sz="1600" dirty="0">
                          <a:latin typeface="Times New Roman" panose="02020603050405020304" pitchFamily="18" charset="0"/>
                          <a:cs typeface="Times New Roman" panose="02020603050405020304" pitchFamily="18" charset="0"/>
                        </a:rPr>
                        <a:t>Network</a:t>
                      </a:r>
                    </a:p>
                  </a:txBody>
                  <a:tcPr/>
                </a:tc>
                <a:tc>
                  <a:txBody>
                    <a:bodyPr/>
                    <a:lstStyle/>
                    <a:p>
                      <a:pPr algn="ctr"/>
                      <a:r>
                        <a:rPr lang="en-TR" sz="1600" dirty="0">
                          <a:latin typeface="Times New Roman" panose="02020603050405020304" pitchFamily="18" charset="0"/>
                          <a:cs typeface="Times New Roman" panose="02020603050405020304" pitchFamily="18" charset="0"/>
                        </a:rPr>
                        <a:t>FF++ Classification Score (AUC)</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sz="1600" dirty="0">
                          <a:latin typeface="Times New Roman" panose="02020603050405020304" pitchFamily="18" charset="0"/>
                          <a:cs typeface="Times New Roman" panose="02020603050405020304" pitchFamily="18" charset="0"/>
                        </a:rPr>
                        <a:t>Celeb-DF</a:t>
                      </a:r>
                    </a:p>
                    <a:p>
                      <a:pPr marL="0" marR="0" lvl="0" indent="0" algn="ctr" defTabSz="914400" rtl="0" eaLnBrk="1" fontAlgn="auto" latinLnBrk="0" hangingPunct="1">
                        <a:lnSpc>
                          <a:spcPct val="100000"/>
                        </a:lnSpc>
                        <a:spcBef>
                          <a:spcPts val="0"/>
                        </a:spcBef>
                        <a:spcAft>
                          <a:spcPts val="0"/>
                        </a:spcAft>
                        <a:buClrTx/>
                        <a:buSzTx/>
                        <a:buFontTx/>
                        <a:buNone/>
                        <a:tabLst/>
                        <a:defRPr/>
                      </a:pPr>
                      <a:r>
                        <a:rPr lang="en-TR" sz="1600" dirty="0">
                          <a:latin typeface="Times New Roman" panose="02020603050405020304" pitchFamily="18" charset="0"/>
                          <a:cs typeface="Times New Roman" panose="02020603050405020304" pitchFamily="18" charset="0"/>
                        </a:rPr>
                        <a:t>Classification Score (AUC)</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sz="1600" dirty="0">
                          <a:latin typeface="Times New Roman" panose="02020603050405020304" pitchFamily="18" charset="0"/>
                          <a:cs typeface="Times New Roman" panose="02020603050405020304" pitchFamily="18" charset="0"/>
                        </a:rPr>
                        <a:t>FF++ Classification Score (AUC)</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sz="1600" dirty="0">
                          <a:latin typeface="Times New Roman" panose="02020603050405020304" pitchFamily="18" charset="0"/>
                          <a:cs typeface="Times New Roman" panose="02020603050405020304" pitchFamily="18" charset="0"/>
                        </a:rPr>
                        <a:t>Celeb-DF</a:t>
                      </a:r>
                    </a:p>
                    <a:p>
                      <a:pPr marL="0" marR="0" lvl="0" indent="0" algn="ctr" defTabSz="914400" rtl="0" eaLnBrk="1" fontAlgn="auto" latinLnBrk="0" hangingPunct="1">
                        <a:lnSpc>
                          <a:spcPct val="100000"/>
                        </a:lnSpc>
                        <a:spcBef>
                          <a:spcPts val="0"/>
                        </a:spcBef>
                        <a:spcAft>
                          <a:spcPts val="0"/>
                        </a:spcAft>
                        <a:buClrTx/>
                        <a:buSzTx/>
                        <a:buFontTx/>
                        <a:buNone/>
                        <a:tabLst/>
                        <a:defRPr/>
                      </a:pPr>
                      <a:r>
                        <a:rPr lang="en-TR" sz="1600" dirty="0">
                          <a:latin typeface="Times New Roman" panose="02020603050405020304" pitchFamily="18" charset="0"/>
                          <a:cs typeface="Times New Roman" panose="02020603050405020304" pitchFamily="18" charset="0"/>
                        </a:rPr>
                        <a:t>Classification Score (AUC)</a:t>
                      </a:r>
                    </a:p>
                  </a:txBody>
                  <a:tcPr/>
                </a:tc>
                <a:extLst>
                  <a:ext uri="{0D108BD9-81ED-4DB2-BD59-A6C34878D82A}">
                    <a16:rowId xmlns:a16="http://schemas.microsoft.com/office/drawing/2014/main" val="1495515041"/>
                  </a:ext>
                </a:extLst>
              </a:tr>
              <a:tr h="276975">
                <a:tc>
                  <a:txBody>
                    <a:bodyPr/>
                    <a:lstStyle/>
                    <a:p>
                      <a:pPr algn="ctr"/>
                      <a:r>
                        <a:rPr lang="en-TR" sz="1600" dirty="0">
                          <a:latin typeface="Times New Roman" panose="02020603050405020304" pitchFamily="18" charset="0"/>
                          <a:cs typeface="Times New Roman" panose="02020603050405020304" pitchFamily="18" charset="0"/>
                        </a:rPr>
                        <a:t>MesoNet (4)</a:t>
                      </a:r>
                    </a:p>
                  </a:txBody>
                  <a:tcPr/>
                </a:tc>
                <a:tc>
                  <a:txBody>
                    <a:bodyPr/>
                    <a:lstStyle/>
                    <a:p>
                      <a:pPr algn="ctr"/>
                      <a:r>
                        <a:rPr lang="en-TR" sz="1600" dirty="0">
                          <a:latin typeface="Times New Roman" panose="02020603050405020304" pitchFamily="18" charset="0"/>
                          <a:cs typeface="Times New Roman" panose="02020603050405020304" pitchFamily="18" charset="0"/>
                        </a:rPr>
                        <a:t>0.847</a:t>
                      </a:r>
                    </a:p>
                  </a:txBody>
                  <a:tcPr/>
                </a:tc>
                <a:tc>
                  <a:txBody>
                    <a:bodyPr/>
                    <a:lstStyle/>
                    <a:p>
                      <a:pPr algn="ctr"/>
                      <a:r>
                        <a:rPr lang="en-TR" sz="1600" dirty="0">
                          <a:latin typeface="Times New Roman" panose="02020603050405020304" pitchFamily="18" charset="0"/>
                          <a:cs typeface="Times New Roman" panose="02020603050405020304" pitchFamily="18" charset="0"/>
                        </a:rPr>
                        <a:t>0.548</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sz="1600" dirty="0">
                          <a:latin typeface="Times New Roman" panose="02020603050405020304" pitchFamily="18" charset="0"/>
                          <a:cs typeface="Times New Roman" panose="02020603050405020304" pitchFamily="18" charset="0"/>
                        </a:rPr>
                        <a:t>0.822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sz="1600" dirty="0">
                          <a:latin typeface="Times New Roman" panose="02020603050405020304" pitchFamily="18" charset="0"/>
                          <a:cs typeface="Times New Roman" panose="02020603050405020304" pitchFamily="18" charset="0"/>
                        </a:rPr>
                        <a:t>0.519</a:t>
                      </a:r>
                    </a:p>
                  </a:txBody>
                  <a:tcPr/>
                </a:tc>
                <a:extLst>
                  <a:ext uri="{0D108BD9-81ED-4DB2-BD59-A6C34878D82A}">
                    <a16:rowId xmlns:a16="http://schemas.microsoft.com/office/drawing/2014/main" val="2908173403"/>
                  </a:ext>
                </a:extLst>
              </a:tr>
              <a:tr h="276975">
                <a:tc>
                  <a:txBody>
                    <a:bodyPr/>
                    <a:lstStyle/>
                    <a:p>
                      <a:pPr algn="ctr"/>
                      <a:r>
                        <a:rPr lang="en-TR" sz="1600" dirty="0">
                          <a:latin typeface="Times New Roman" panose="02020603050405020304" pitchFamily="18" charset="0"/>
                          <a:cs typeface="Times New Roman" panose="02020603050405020304" pitchFamily="18" charset="0"/>
                        </a:rPr>
                        <a:t>MesoInception (4)</a:t>
                      </a:r>
                    </a:p>
                  </a:txBody>
                  <a:tcPr/>
                </a:tc>
                <a:tc>
                  <a:txBody>
                    <a:bodyPr/>
                    <a:lstStyle/>
                    <a:p>
                      <a:pPr algn="ctr"/>
                      <a:r>
                        <a:rPr lang="en-TR" sz="1600" dirty="0">
                          <a:latin typeface="Times New Roman" panose="02020603050405020304" pitchFamily="18" charset="0"/>
                          <a:cs typeface="Times New Roman" panose="02020603050405020304" pitchFamily="18" charset="0"/>
                        </a:rPr>
                        <a:t>0.830</a:t>
                      </a:r>
                    </a:p>
                  </a:txBody>
                  <a:tcPr/>
                </a:tc>
                <a:tc>
                  <a:txBody>
                    <a:bodyPr/>
                    <a:lstStyle/>
                    <a:p>
                      <a:pPr algn="ctr"/>
                      <a:r>
                        <a:rPr lang="en-TR" sz="1600" dirty="0">
                          <a:latin typeface="Times New Roman" panose="02020603050405020304" pitchFamily="18" charset="0"/>
                          <a:cs typeface="Times New Roman" panose="02020603050405020304" pitchFamily="18" charset="0"/>
                        </a:rPr>
                        <a:t>0.536</a:t>
                      </a:r>
                    </a:p>
                  </a:txBody>
                  <a:tcPr/>
                </a:tc>
                <a:tc>
                  <a:txBody>
                    <a:bodyPr/>
                    <a:lstStyle/>
                    <a:p>
                      <a:pPr algn="ctr"/>
                      <a:r>
                        <a:rPr lang="en-TR" sz="1600" dirty="0">
                          <a:latin typeface="Times New Roman" panose="02020603050405020304" pitchFamily="18" charset="0"/>
                          <a:cs typeface="Times New Roman" panose="02020603050405020304" pitchFamily="18" charset="0"/>
                        </a:rPr>
                        <a:t>0.820</a:t>
                      </a:r>
                    </a:p>
                  </a:txBody>
                  <a:tcPr/>
                </a:tc>
                <a:tc>
                  <a:txBody>
                    <a:bodyPr/>
                    <a:lstStyle/>
                    <a:p>
                      <a:pPr algn="ctr"/>
                      <a:r>
                        <a:rPr lang="en-TR" sz="1600" dirty="0">
                          <a:latin typeface="Times New Roman" panose="02020603050405020304" pitchFamily="18" charset="0"/>
                          <a:cs typeface="Times New Roman" panose="02020603050405020304" pitchFamily="18" charset="0"/>
                        </a:rPr>
                        <a:t>0.510</a:t>
                      </a:r>
                    </a:p>
                  </a:txBody>
                  <a:tcPr/>
                </a:tc>
                <a:extLst>
                  <a:ext uri="{0D108BD9-81ED-4DB2-BD59-A6C34878D82A}">
                    <a16:rowId xmlns:a16="http://schemas.microsoft.com/office/drawing/2014/main" val="3964857628"/>
                  </a:ext>
                </a:extLst>
              </a:tr>
              <a:tr h="692438">
                <a:tc>
                  <a:txBody>
                    <a:bodyPr/>
                    <a:lstStyle/>
                    <a:p>
                      <a:pPr algn="ctr"/>
                      <a:r>
                        <a:rPr lang="en-TR" sz="1600" b="0" dirty="0">
                          <a:latin typeface="Times New Roman" panose="02020603050405020304" pitchFamily="18" charset="0"/>
                          <a:cs typeface="Times New Roman" panose="02020603050405020304" pitchFamily="18" charset="0"/>
                        </a:rPr>
                        <a:t>ID-Unaware Network</a:t>
                      </a:r>
                    </a:p>
                    <a:p>
                      <a:pPr algn="ctr"/>
                      <a:r>
                        <a:rPr lang="en-TR" sz="1600" b="0" dirty="0">
                          <a:latin typeface="Times New Roman" panose="02020603050405020304" pitchFamily="18" charset="0"/>
                          <a:cs typeface="Times New Roman" panose="02020603050405020304" pitchFamily="18" charset="0"/>
                        </a:rPr>
                        <a:t>(Efficient-b4)</a:t>
                      </a:r>
                    </a:p>
                  </a:txBody>
                  <a:tcPr/>
                </a:tc>
                <a:tc>
                  <a:txBody>
                    <a:bodyPr/>
                    <a:lstStyle/>
                    <a:p>
                      <a:pPr algn="ctr"/>
                      <a:r>
                        <a:rPr lang="en-TR" sz="1600" b="0" dirty="0">
                          <a:latin typeface="Times New Roman" panose="02020603050405020304" pitchFamily="18" charset="0"/>
                          <a:cs typeface="Times New Roman" panose="02020603050405020304" pitchFamily="18" charset="0"/>
                        </a:rPr>
                        <a:t>0.9979</a:t>
                      </a:r>
                    </a:p>
                  </a:txBody>
                  <a:tcPr/>
                </a:tc>
                <a:tc>
                  <a:txBody>
                    <a:bodyPr/>
                    <a:lstStyle/>
                    <a:p>
                      <a:pPr algn="ctr"/>
                      <a:r>
                        <a:rPr lang="en-TR" sz="1600" b="0" dirty="0">
                          <a:latin typeface="Times New Roman" panose="02020603050405020304" pitchFamily="18" charset="0"/>
                          <a:cs typeface="Times New Roman" panose="02020603050405020304" pitchFamily="18" charset="0"/>
                        </a:rPr>
                        <a:t>0.9388</a:t>
                      </a:r>
                    </a:p>
                  </a:txBody>
                  <a:tcPr/>
                </a:tc>
                <a:tc>
                  <a:txBody>
                    <a:bodyPr/>
                    <a:lstStyle/>
                    <a:p>
                      <a:pPr algn="ctr"/>
                      <a:r>
                        <a:rPr lang="en-TR" sz="1600" b="0" dirty="0">
                          <a:latin typeface="Times New Roman" panose="02020603050405020304" pitchFamily="18" charset="0"/>
                          <a:cs typeface="Times New Roman" panose="02020603050405020304" pitchFamily="18" charset="0"/>
                        </a:rPr>
                        <a:t>0.988</a:t>
                      </a:r>
                    </a:p>
                  </a:txBody>
                  <a:tcPr/>
                </a:tc>
                <a:tc>
                  <a:txBody>
                    <a:bodyPr/>
                    <a:lstStyle/>
                    <a:p>
                      <a:pPr algn="ctr"/>
                      <a:r>
                        <a:rPr lang="en-TR" sz="1600" b="0" dirty="0">
                          <a:latin typeface="Times New Roman" panose="02020603050405020304" pitchFamily="18" charset="0"/>
                          <a:cs typeface="Times New Roman" panose="02020603050405020304" pitchFamily="18" charset="0"/>
                        </a:rPr>
                        <a:t>0.897</a:t>
                      </a:r>
                    </a:p>
                  </a:txBody>
                  <a:tcPr/>
                </a:tc>
                <a:extLst>
                  <a:ext uri="{0D108BD9-81ED-4DB2-BD59-A6C34878D82A}">
                    <a16:rowId xmlns:a16="http://schemas.microsoft.com/office/drawing/2014/main" val="2874941369"/>
                  </a:ext>
                </a:extLst>
              </a:tr>
            </a:tbl>
          </a:graphicData>
        </a:graphic>
      </p:graphicFrame>
    </p:spTree>
    <p:extLst>
      <p:ext uri="{BB962C8B-B14F-4D97-AF65-F5344CB8AC3E}">
        <p14:creationId xmlns:p14="http://schemas.microsoft.com/office/powerpoint/2010/main" val="37544146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28C583-521E-D5BC-2420-D4AA1366C7E5}"/>
              </a:ext>
            </a:extLst>
          </p:cNvPr>
          <p:cNvSpPr>
            <a:spLocks noGrp="1"/>
          </p:cNvSpPr>
          <p:nvPr>
            <p:ph type="title"/>
          </p:nvPr>
        </p:nvSpPr>
        <p:spPr>
          <a:xfrm>
            <a:off x="630936" y="640080"/>
            <a:ext cx="4818888" cy="1481328"/>
          </a:xfrm>
        </p:spPr>
        <p:txBody>
          <a:bodyPr vert="horz" lIns="91440" tIns="45720" rIns="91440" bIns="45720" rtlCol="0" anchor="b">
            <a:normAutofit/>
          </a:bodyPr>
          <a:lstStyle/>
          <a:p>
            <a:r>
              <a:rPr lang="en-US" sz="4200" kern="1200" dirty="0">
                <a:solidFill>
                  <a:schemeClr val="tx1"/>
                </a:solidFill>
                <a:latin typeface="+mj-lt"/>
                <a:ea typeface="+mj-ea"/>
                <a:cs typeface="+mj-cs"/>
              </a:rPr>
              <a:t>Implementation Result of Face X-Ray</a:t>
            </a:r>
          </a:p>
        </p:txBody>
      </p:sp>
      <p:sp>
        <p:nvSpPr>
          <p:cNvPr id="1036"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C26E37D-8BCD-8C4F-B3FE-A082493E636E}"/>
              </a:ext>
            </a:extLst>
          </p:cNvPr>
          <p:cNvSpPr txBox="1"/>
          <p:nvPr/>
        </p:nvSpPr>
        <p:spPr>
          <a:xfrm>
            <a:off x="630936" y="2660904"/>
            <a:ext cx="4818888" cy="3547872"/>
          </a:xfrm>
          <a:prstGeom prst="rect">
            <a:avLst/>
          </a:prstGeom>
        </p:spPr>
        <p:txBody>
          <a:bodyPr vert="horz" lIns="91440" tIns="45720" rIns="91440" bIns="45720" rtlCol="0" anchor="t">
            <a:normAutofit/>
          </a:bodyPr>
          <a:lstStyle/>
          <a:p>
            <a:pPr indent="-228600" algn="just">
              <a:lnSpc>
                <a:spcPct val="90000"/>
              </a:lnSpc>
              <a:spcAft>
                <a:spcPts val="6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Face X-Ray method was also tested with its unofficial implementation in the X-ray generation section. The results can be seen on the right-hand-side:</a:t>
            </a:r>
          </a:p>
        </p:txBody>
      </p:sp>
      <p:pic>
        <p:nvPicPr>
          <p:cNvPr id="1026" name="Picture 2" descr="demo">
            <a:extLst>
              <a:ext uri="{FF2B5EF4-FFF2-40B4-BE49-F238E27FC236}">
                <a16:creationId xmlns:a16="http://schemas.microsoft.com/office/drawing/2014/main" id="{DCFA391D-E044-E4A7-5649-3A7F0B3B3FB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99048" y="699516"/>
            <a:ext cx="5458968" cy="5458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97808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A84E1C-3B13-46A7-BEE6-2BAC0B8866DE}"/>
              </a:ext>
            </a:extLst>
          </p:cNvPr>
          <p:cNvSpPr>
            <a:spLocks noGrp="1"/>
          </p:cNvSpPr>
          <p:nvPr>
            <p:ph type="title"/>
          </p:nvPr>
        </p:nvSpPr>
        <p:spPr>
          <a:xfrm>
            <a:off x="630936" y="502920"/>
            <a:ext cx="3419856" cy="1463040"/>
          </a:xfrm>
        </p:spPr>
        <p:txBody>
          <a:bodyPr anchor="ctr">
            <a:normAutofit/>
          </a:bodyPr>
          <a:lstStyle/>
          <a:p>
            <a:r>
              <a:rPr lang="en-TR" sz="4800" dirty="0"/>
              <a:t>Future Work</a:t>
            </a:r>
          </a:p>
        </p:txBody>
      </p:sp>
      <p:sp>
        <p:nvSpPr>
          <p:cNvPr id="13"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B7E856A-EFAF-87C8-C18E-1987A078FA48}"/>
              </a:ext>
            </a:extLst>
          </p:cNvPr>
          <p:cNvSpPr>
            <a:spLocks noGrp="1"/>
          </p:cNvSpPr>
          <p:nvPr>
            <p:ph idx="1"/>
          </p:nvPr>
        </p:nvSpPr>
        <p:spPr>
          <a:xfrm>
            <a:off x="4509338" y="219372"/>
            <a:ext cx="7171447" cy="2208811"/>
          </a:xfrm>
        </p:spPr>
        <p:txBody>
          <a:bodyPr anchor="ctr">
            <a:normAutofit fontScale="92500" lnSpcReduction="10000"/>
          </a:bodyPr>
          <a:lstStyle/>
          <a:p>
            <a:pPr marL="0" indent="0" algn="just">
              <a:buNone/>
            </a:pPr>
            <a:r>
              <a:rPr lang="en-US" sz="1600" b="1" dirty="0">
                <a:latin typeface="Times New Roman" panose="02020603050405020304" pitchFamily="18" charset="0"/>
                <a:cs typeface="Times New Roman" panose="02020603050405020304" pitchFamily="18" charset="0"/>
              </a:rPr>
              <a:t>Evading </a:t>
            </a:r>
            <a:r>
              <a:rPr lang="en-US" sz="1600" b="1" dirty="0" err="1">
                <a:latin typeface="Times New Roman" panose="02020603050405020304" pitchFamily="18" charset="0"/>
                <a:cs typeface="Times New Roman" panose="02020603050405020304" pitchFamily="18" charset="0"/>
              </a:rPr>
              <a:t>DeepFake</a:t>
            </a:r>
            <a:r>
              <a:rPr lang="en-US" sz="1600" b="1" dirty="0">
                <a:latin typeface="Times New Roman" panose="02020603050405020304" pitchFamily="18" charset="0"/>
                <a:cs typeface="Times New Roman" panose="02020603050405020304" pitchFamily="18" charset="0"/>
              </a:rPr>
              <a:t> Detectors via Adversarial Statistical Consistency </a:t>
            </a:r>
          </a:p>
          <a:p>
            <a:pPr marL="0" indent="0" algn="just">
              <a:buNone/>
            </a:pPr>
            <a:r>
              <a:rPr lang="en-US" sz="1600" b="1" dirty="0">
                <a:latin typeface="Times New Roman" panose="02020603050405020304" pitchFamily="18" charset="0"/>
                <a:cs typeface="Times New Roman" panose="02020603050405020304" pitchFamily="18" charset="0"/>
              </a:rPr>
              <a:t>(CVPR 2023) </a:t>
            </a:r>
          </a:p>
          <a:p>
            <a:pPr algn="just"/>
            <a:r>
              <a:rPr lang="en-US" sz="1600" dirty="0">
                <a:latin typeface="Times New Roman" panose="02020603050405020304" pitchFamily="18" charset="0"/>
                <a:cs typeface="Times New Roman" panose="02020603050405020304" pitchFamily="18" charset="0"/>
              </a:rPr>
              <a:t>The robustness of deepfake detectors against adversarial attacks should also be investigated. For example, the </a:t>
            </a:r>
            <a:r>
              <a:rPr lang="en-US" sz="1600" dirty="0" err="1">
                <a:latin typeface="Times New Roman" panose="02020603050405020304" pitchFamily="18" charset="0"/>
                <a:cs typeface="Times New Roman" panose="02020603050405020304" pitchFamily="18" charset="0"/>
              </a:rPr>
              <a:t>StatAttack</a:t>
            </a:r>
            <a:r>
              <a:rPr lang="en-US" sz="1600" dirty="0">
                <a:latin typeface="Times New Roman" panose="02020603050405020304" pitchFamily="18" charset="0"/>
                <a:cs typeface="Times New Roman" panose="02020603050405020304" pitchFamily="18" charset="0"/>
              </a:rPr>
              <a:t> method, which minimizes statistical differences between real and fake images, can effectively evade many existing detection systems. </a:t>
            </a:r>
          </a:p>
          <a:p>
            <a:pPr algn="just"/>
            <a:r>
              <a:rPr lang="en-US" sz="1600" dirty="0">
                <a:latin typeface="Times New Roman" panose="02020603050405020304" pitchFamily="18" charset="0"/>
                <a:cs typeface="Times New Roman" panose="02020603050405020304" pitchFamily="18" charset="0"/>
              </a:rPr>
              <a:t>Some modifications to the generated deepfake image (adding noise, etc.) can significantly reduce the accuracy of the models.</a:t>
            </a:r>
            <a:br>
              <a:rPr lang="en-US" sz="1600" dirty="0">
                <a:latin typeface="Times New Roman" panose="02020603050405020304" pitchFamily="18" charset="0"/>
                <a:cs typeface="Times New Roman" panose="02020603050405020304" pitchFamily="18" charset="0"/>
              </a:rPr>
            </a:br>
            <a:endParaRPr lang="en-TR" sz="1600" dirty="0">
              <a:latin typeface="Times New Roman" panose="02020603050405020304" pitchFamily="18" charset="0"/>
              <a:cs typeface="Times New Roman" panose="02020603050405020304" pitchFamily="18" charset="0"/>
            </a:endParaRPr>
          </a:p>
        </p:txBody>
      </p:sp>
      <p:pic>
        <p:nvPicPr>
          <p:cNvPr id="6" name="Picture 5" descr="A diagram of a computerized data processing&#10;&#10;Description automatically generated with medium confidence">
            <a:extLst>
              <a:ext uri="{FF2B5EF4-FFF2-40B4-BE49-F238E27FC236}">
                <a16:creationId xmlns:a16="http://schemas.microsoft.com/office/drawing/2014/main" id="{01161E1B-F665-FAF6-93CD-AE2895142A79}"/>
              </a:ext>
            </a:extLst>
          </p:cNvPr>
          <p:cNvPicPr>
            <a:picLocks noChangeAspect="1"/>
          </p:cNvPicPr>
          <p:nvPr/>
        </p:nvPicPr>
        <p:blipFill>
          <a:blip r:embed="rId2"/>
          <a:stretch>
            <a:fillRect/>
          </a:stretch>
        </p:blipFill>
        <p:spPr>
          <a:xfrm>
            <a:off x="1410375" y="2217611"/>
            <a:ext cx="9371250" cy="3959352"/>
          </a:xfrm>
          <a:prstGeom prst="rect">
            <a:avLst/>
          </a:prstGeom>
        </p:spPr>
      </p:pic>
      <p:sp>
        <p:nvSpPr>
          <p:cNvPr id="5" name="TextBox 4">
            <a:extLst>
              <a:ext uri="{FF2B5EF4-FFF2-40B4-BE49-F238E27FC236}">
                <a16:creationId xmlns:a16="http://schemas.microsoft.com/office/drawing/2014/main" id="{51F637E2-C466-7E7C-DAD9-920F1BFF56F2}"/>
              </a:ext>
            </a:extLst>
          </p:cNvPr>
          <p:cNvSpPr txBox="1"/>
          <p:nvPr/>
        </p:nvSpPr>
        <p:spPr>
          <a:xfrm>
            <a:off x="511215" y="6176963"/>
            <a:ext cx="11169570" cy="461665"/>
          </a:xfrm>
          <a:prstGeom prst="rect">
            <a:avLst/>
          </a:prstGeom>
          <a:noFill/>
        </p:spPr>
        <p:txBody>
          <a:bodyPr wrap="square">
            <a:spAutoFit/>
          </a:bodyPr>
          <a:lstStyle/>
          <a:p>
            <a:pPr>
              <a:spcAft>
                <a:spcPts val="600"/>
              </a:spcAft>
            </a:pPr>
            <a:r>
              <a:rPr lang="en-US" sz="1200" b="0" i="0">
                <a:solidFill>
                  <a:srgbClr val="222222"/>
                </a:solidFill>
                <a:effectLst/>
                <a:highlight>
                  <a:srgbClr val="FFFFFF"/>
                </a:highlight>
                <a:latin typeface="Arial" panose="020B0604020202020204" pitchFamily="34" charset="0"/>
              </a:rPr>
              <a:t>Hou, Y., Guo, Q., Huang, Y., Xie, X., Ma, L., &amp; Zhao, J. (2023). Evading deepfake detectors via adversarial statistical consistency. In </a:t>
            </a:r>
            <a:r>
              <a:rPr lang="en-US" sz="1200" b="0" i="1">
                <a:solidFill>
                  <a:srgbClr val="222222"/>
                </a:solidFill>
                <a:effectLst/>
                <a:highlight>
                  <a:srgbClr val="FFFFFF"/>
                </a:highlight>
                <a:latin typeface="Arial" panose="020B0604020202020204" pitchFamily="34" charset="0"/>
              </a:rPr>
              <a:t>Proceedings of the IEEE/CVF Conference on Computer Vision and Pattern Recognition</a:t>
            </a:r>
            <a:r>
              <a:rPr lang="en-US" sz="1200" b="0" i="0">
                <a:solidFill>
                  <a:srgbClr val="222222"/>
                </a:solidFill>
                <a:effectLst/>
                <a:highlight>
                  <a:srgbClr val="FFFFFF"/>
                </a:highlight>
                <a:latin typeface="Arial" panose="020B0604020202020204" pitchFamily="34" charset="0"/>
              </a:rPr>
              <a:t> (pp. 12271-12280).</a:t>
            </a:r>
            <a:endParaRPr lang="en-TR" sz="1200"/>
          </a:p>
        </p:txBody>
      </p:sp>
    </p:spTree>
    <p:extLst>
      <p:ext uri="{BB962C8B-B14F-4D97-AF65-F5344CB8AC3E}">
        <p14:creationId xmlns:p14="http://schemas.microsoft.com/office/powerpoint/2010/main" val="1928900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941A1-249B-4912-24F1-B31192FAE9E0}"/>
              </a:ext>
            </a:extLst>
          </p:cNvPr>
          <p:cNvSpPr>
            <a:spLocks noGrp="1"/>
          </p:cNvSpPr>
          <p:nvPr>
            <p:ph type="title"/>
          </p:nvPr>
        </p:nvSpPr>
        <p:spPr/>
        <p:txBody>
          <a:bodyPr/>
          <a:lstStyle/>
          <a:p>
            <a:r>
              <a:rPr lang="en-TR" dirty="0"/>
              <a:t>How to Generate Deepfakes?</a:t>
            </a:r>
          </a:p>
        </p:txBody>
      </p:sp>
      <p:pic>
        <p:nvPicPr>
          <p:cNvPr id="5" name="Content Placeholder 4" descr="A diagram of a diagram&#10;&#10;Description automatically generated">
            <a:extLst>
              <a:ext uri="{FF2B5EF4-FFF2-40B4-BE49-F238E27FC236}">
                <a16:creationId xmlns:a16="http://schemas.microsoft.com/office/drawing/2014/main" id="{720BAC68-0970-337A-000C-F991A3885977}"/>
              </a:ext>
            </a:extLst>
          </p:cNvPr>
          <p:cNvPicPr>
            <a:picLocks noGrp="1" noChangeAspect="1"/>
          </p:cNvPicPr>
          <p:nvPr>
            <p:ph idx="1"/>
          </p:nvPr>
        </p:nvPicPr>
        <p:blipFill>
          <a:blip r:embed="rId2"/>
          <a:stretch>
            <a:fillRect/>
          </a:stretch>
        </p:blipFill>
        <p:spPr>
          <a:xfrm>
            <a:off x="3744057" y="3429000"/>
            <a:ext cx="4703886" cy="2708465"/>
          </a:xfrm>
        </p:spPr>
      </p:pic>
      <p:sp>
        <p:nvSpPr>
          <p:cNvPr id="7" name="TextBox 6">
            <a:extLst>
              <a:ext uri="{FF2B5EF4-FFF2-40B4-BE49-F238E27FC236}">
                <a16:creationId xmlns:a16="http://schemas.microsoft.com/office/drawing/2014/main" id="{F5E30981-7841-6158-92A5-F5856D5A9F85}"/>
              </a:ext>
            </a:extLst>
          </p:cNvPr>
          <p:cNvSpPr txBox="1"/>
          <p:nvPr/>
        </p:nvSpPr>
        <p:spPr>
          <a:xfrm>
            <a:off x="470704" y="6262042"/>
            <a:ext cx="11250592" cy="461665"/>
          </a:xfrm>
          <a:prstGeom prst="rect">
            <a:avLst/>
          </a:prstGeom>
          <a:noFill/>
        </p:spPr>
        <p:txBody>
          <a:bodyPr wrap="square">
            <a:spAutoFit/>
          </a:bodyPr>
          <a:lstStyle/>
          <a:p>
            <a:r>
              <a:rPr lang="en-US" sz="1200" b="0" i="0" dirty="0" err="1">
                <a:solidFill>
                  <a:srgbClr val="222222"/>
                </a:solidFill>
                <a:effectLst/>
                <a:highlight>
                  <a:srgbClr val="FFFFFF"/>
                </a:highlight>
                <a:latin typeface="Arial" panose="020B0604020202020204" pitchFamily="34" charset="0"/>
              </a:rPr>
              <a:t>Afchar</a:t>
            </a:r>
            <a:r>
              <a:rPr lang="en-US" sz="1200" b="0" i="0" dirty="0">
                <a:solidFill>
                  <a:srgbClr val="222222"/>
                </a:solidFill>
                <a:effectLst/>
                <a:highlight>
                  <a:srgbClr val="FFFFFF"/>
                </a:highlight>
                <a:latin typeface="Arial" panose="020B0604020202020204" pitchFamily="34" charset="0"/>
              </a:rPr>
              <a:t>, D., Nozick, V., Yamagishi, J., &amp; Echizen, I. (2018, December). </a:t>
            </a:r>
            <a:r>
              <a:rPr lang="en-US" sz="1200" b="0" i="0" dirty="0" err="1">
                <a:solidFill>
                  <a:srgbClr val="222222"/>
                </a:solidFill>
                <a:effectLst/>
                <a:highlight>
                  <a:srgbClr val="FFFFFF"/>
                </a:highlight>
                <a:latin typeface="Arial" panose="020B0604020202020204" pitchFamily="34" charset="0"/>
              </a:rPr>
              <a:t>Mesonet</a:t>
            </a:r>
            <a:r>
              <a:rPr lang="en-US" sz="1200" b="0" i="0" dirty="0">
                <a:solidFill>
                  <a:srgbClr val="222222"/>
                </a:solidFill>
                <a:effectLst/>
                <a:highlight>
                  <a:srgbClr val="FFFFFF"/>
                </a:highlight>
                <a:latin typeface="Arial" panose="020B0604020202020204" pitchFamily="34" charset="0"/>
              </a:rPr>
              <a:t>: a compact facial video forgery detection network. In </a:t>
            </a:r>
            <a:r>
              <a:rPr lang="en-US" sz="1200" b="0" i="1" dirty="0">
                <a:solidFill>
                  <a:srgbClr val="222222"/>
                </a:solidFill>
                <a:effectLst/>
                <a:highlight>
                  <a:srgbClr val="FFFFFF"/>
                </a:highlight>
                <a:latin typeface="Arial" panose="020B0604020202020204" pitchFamily="34" charset="0"/>
              </a:rPr>
              <a:t>2018 IEEE international workshop on information forensics and security (WIFS)</a:t>
            </a:r>
            <a:r>
              <a:rPr lang="en-US" sz="1200" b="0" i="0" dirty="0">
                <a:solidFill>
                  <a:srgbClr val="222222"/>
                </a:solidFill>
                <a:effectLst/>
                <a:highlight>
                  <a:srgbClr val="FFFFFF"/>
                </a:highlight>
                <a:latin typeface="Arial" panose="020B0604020202020204" pitchFamily="34" charset="0"/>
              </a:rPr>
              <a:t> (pp. 1-7). IEEE.</a:t>
            </a:r>
            <a:endParaRPr lang="en-TR" sz="1200" dirty="0"/>
          </a:p>
        </p:txBody>
      </p:sp>
      <p:sp>
        <p:nvSpPr>
          <p:cNvPr id="11" name="Content Placeholder 2">
            <a:extLst>
              <a:ext uri="{FF2B5EF4-FFF2-40B4-BE49-F238E27FC236}">
                <a16:creationId xmlns:a16="http://schemas.microsoft.com/office/drawing/2014/main" id="{BB9BC6D7-D552-B5B1-F821-B55C4C954EB3}"/>
              </a:ext>
            </a:extLst>
          </p:cNvPr>
          <p:cNvSpPr txBox="1">
            <a:spLocks/>
          </p:cNvSpPr>
          <p:nvPr/>
        </p:nvSpPr>
        <p:spPr>
          <a:xfrm>
            <a:off x="838200" y="1497374"/>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0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Creating deepfakes involves advanced deep learning techniques to swap faces in videos. Faces of A are detected and extracted frame-by-frame from the original video and fed into the shared encoder. This encoding captures features like expressions and lighting. Instead of using A's decoder, B's decoder is used to recreate the faces, resulting in B's face with A's features.</a:t>
            </a:r>
          </a:p>
          <a:p>
            <a:pPr algn="just"/>
            <a:r>
              <a:rPr lang="en-US" sz="2000" dirty="0">
                <a:latin typeface="Times New Roman" panose="02020603050405020304" pitchFamily="18" charset="0"/>
                <a:cs typeface="Times New Roman" panose="02020603050405020304" pitchFamily="18" charset="0"/>
              </a:rPr>
              <a:t>There are different methods for face manipulation such as face2face and </a:t>
            </a:r>
            <a:r>
              <a:rPr lang="en-US" sz="2000" dirty="0" err="1">
                <a:latin typeface="Times New Roman" panose="02020603050405020304" pitchFamily="18" charset="0"/>
                <a:cs typeface="Times New Roman" panose="02020603050405020304" pitchFamily="18" charset="0"/>
              </a:rPr>
              <a:t>faceswap</a:t>
            </a:r>
            <a:r>
              <a:rPr lang="en-US" sz="2000" dirty="0">
                <a:latin typeface="Times New Roman" panose="02020603050405020304" pitchFamily="18" charset="0"/>
                <a:cs typeface="Times New Roman" panose="02020603050405020304" pitchFamily="18" charset="0"/>
              </a:rPr>
              <a:t>, but the general name for face manipulation is deepfake.</a:t>
            </a:r>
            <a:endParaRPr lang="en-TR"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11201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EEF91-A396-FF8A-08F6-40ABD7E15196}"/>
              </a:ext>
            </a:extLst>
          </p:cNvPr>
          <p:cNvSpPr>
            <a:spLocks noGrp="1"/>
          </p:cNvSpPr>
          <p:nvPr>
            <p:ph type="title"/>
          </p:nvPr>
        </p:nvSpPr>
        <p:spPr/>
        <p:txBody>
          <a:bodyPr/>
          <a:lstStyle/>
          <a:p>
            <a:r>
              <a:rPr lang="en-TR" dirty="0"/>
              <a:t>Conclusion</a:t>
            </a:r>
          </a:p>
        </p:txBody>
      </p:sp>
      <p:sp>
        <p:nvSpPr>
          <p:cNvPr id="3" name="Content Placeholder 2">
            <a:extLst>
              <a:ext uri="{FF2B5EF4-FFF2-40B4-BE49-F238E27FC236}">
                <a16:creationId xmlns:a16="http://schemas.microsoft.com/office/drawing/2014/main" id="{EEA6C63D-B13B-BCB2-DC9D-551B852C141A}"/>
              </a:ext>
            </a:extLst>
          </p:cNvPr>
          <p:cNvSpPr>
            <a:spLocks noGrp="1"/>
          </p:cNvSpPr>
          <p:nvPr>
            <p:ph idx="1"/>
          </p:nvPr>
        </p:nvSpPr>
        <p:spPr/>
        <p:txBody>
          <a:bodyPr>
            <a:normAutofit lnSpcReduction="10000"/>
          </a:bodyPr>
          <a:lstStyle/>
          <a:p>
            <a:pPr algn="just"/>
            <a:r>
              <a:rPr lang="en-US" dirty="0">
                <a:latin typeface="Times New Roman" panose="02020603050405020304" pitchFamily="18" charset="0"/>
                <a:cs typeface="Times New Roman" panose="02020603050405020304" pitchFamily="18" charset="0"/>
              </a:rPr>
              <a:t>In this study, we compare various methods, including those that emphasize </a:t>
            </a:r>
            <a:r>
              <a:rPr lang="en-US" u="sng" dirty="0">
                <a:latin typeface="Times New Roman" panose="02020603050405020304" pitchFamily="18" charset="0"/>
                <a:cs typeface="Times New Roman" panose="02020603050405020304" pitchFamily="18" charset="0"/>
              </a:rPr>
              <a:t>lip movements</a:t>
            </a:r>
            <a:r>
              <a:rPr lang="en-US" dirty="0">
                <a:latin typeface="Times New Roman" panose="02020603050405020304" pitchFamily="18" charset="0"/>
                <a:cs typeface="Times New Roman" panose="02020603050405020304" pitchFamily="18" charset="0"/>
              </a:rPr>
              <a:t> and </a:t>
            </a:r>
            <a:r>
              <a:rPr lang="en-US" u="sng" dirty="0">
                <a:latin typeface="Times New Roman" panose="02020603050405020304" pitchFamily="18" charset="0"/>
                <a:cs typeface="Times New Roman" panose="02020603050405020304" pitchFamily="18" charset="0"/>
              </a:rPr>
              <a:t>temporality</a:t>
            </a:r>
            <a:r>
              <a:rPr lang="en-US" dirty="0">
                <a:latin typeface="Times New Roman" panose="02020603050405020304" pitchFamily="18" charset="0"/>
                <a:cs typeface="Times New Roman" panose="02020603050405020304" pitchFamily="18" charset="0"/>
              </a:rPr>
              <a:t>. Although deepfake detection methods are being improved, deepfake generation methods are being improved even faster due to the popularity of generative AI. </a:t>
            </a:r>
          </a:p>
          <a:p>
            <a:pPr algn="just"/>
            <a:r>
              <a:rPr lang="en-US" dirty="0">
                <a:latin typeface="Times New Roman" panose="02020603050405020304" pitchFamily="18" charset="0"/>
                <a:cs typeface="Times New Roman" panose="02020603050405020304" pitchFamily="18" charset="0"/>
              </a:rPr>
              <a:t>Furthermore, as discussed, various methods are emerging to mislead deepfake detectors. For this reason, </a:t>
            </a:r>
            <a:r>
              <a:rPr lang="en-US" u="sng" dirty="0">
                <a:latin typeface="Times New Roman" panose="02020603050405020304" pitchFamily="18" charset="0"/>
                <a:cs typeface="Times New Roman" panose="02020603050405020304" pitchFamily="18" charset="0"/>
              </a:rPr>
              <a:t>it is very important to accelerate the work in this field.</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For more: </a:t>
            </a:r>
          </a:p>
          <a:p>
            <a:pPr marL="0" indent="0">
              <a:buNone/>
            </a:pPr>
            <a:r>
              <a:rPr lang="en-US" dirty="0">
                <a:latin typeface="Times New Roman" panose="02020603050405020304" pitchFamily="18" charset="0"/>
                <a:cs typeface="Times New Roman" panose="02020603050405020304" pitchFamily="18" charset="0"/>
                <a:hlinkClick r:id="rId3"/>
              </a:rPr>
              <a:t>https://github.com/Daisy-Zhang/Awesome-Deepfakes</a:t>
            </a:r>
            <a:r>
              <a:rPr lang="en-US" dirty="0">
                <a:latin typeface="Times New Roman" panose="02020603050405020304" pitchFamily="18" charset="0"/>
                <a:cs typeface="Times New Roman" panose="02020603050405020304" pitchFamily="18" charset="0"/>
              </a:rPr>
              <a:t>  </a:t>
            </a:r>
            <a:endParaRPr lang="en-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0424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EB6B7-21EA-7155-EED9-6ADED359D443}"/>
              </a:ext>
            </a:extLst>
          </p:cNvPr>
          <p:cNvSpPr>
            <a:spLocks noGrp="1"/>
          </p:cNvSpPr>
          <p:nvPr>
            <p:ph type="title"/>
          </p:nvPr>
        </p:nvSpPr>
        <p:spPr/>
        <p:txBody>
          <a:bodyPr/>
          <a:lstStyle/>
          <a:p>
            <a:r>
              <a:rPr lang="en-TR" dirty="0"/>
              <a:t>Datasets</a:t>
            </a:r>
          </a:p>
        </p:txBody>
      </p:sp>
      <p:graphicFrame>
        <p:nvGraphicFramePr>
          <p:cNvPr id="4" name="Content Placeholder 3">
            <a:extLst>
              <a:ext uri="{FF2B5EF4-FFF2-40B4-BE49-F238E27FC236}">
                <a16:creationId xmlns:a16="http://schemas.microsoft.com/office/drawing/2014/main" id="{D53ACAC2-0AEF-53F1-7A1D-436BB0600290}"/>
              </a:ext>
            </a:extLst>
          </p:cNvPr>
          <p:cNvGraphicFramePr>
            <a:graphicFrameLocks noGrp="1"/>
          </p:cNvGraphicFramePr>
          <p:nvPr>
            <p:ph idx="1"/>
            <p:extLst>
              <p:ext uri="{D42A27DB-BD31-4B8C-83A1-F6EECF244321}">
                <p14:modId xmlns:p14="http://schemas.microsoft.com/office/powerpoint/2010/main" val="577976948"/>
              </p:ext>
            </p:extLst>
          </p:nvPr>
        </p:nvGraphicFramePr>
        <p:xfrm>
          <a:off x="2557798" y="2066964"/>
          <a:ext cx="7076404" cy="4210708"/>
        </p:xfrm>
        <a:graphic>
          <a:graphicData uri="http://schemas.openxmlformats.org/drawingml/2006/table">
            <a:tbl>
              <a:tblPr/>
              <a:tblGrid>
                <a:gridCol w="2143334">
                  <a:extLst>
                    <a:ext uri="{9D8B030D-6E8A-4147-A177-3AD203B41FA5}">
                      <a16:colId xmlns:a16="http://schemas.microsoft.com/office/drawing/2014/main" val="2046417382"/>
                    </a:ext>
                  </a:extLst>
                </a:gridCol>
                <a:gridCol w="1564975">
                  <a:extLst>
                    <a:ext uri="{9D8B030D-6E8A-4147-A177-3AD203B41FA5}">
                      <a16:colId xmlns:a16="http://schemas.microsoft.com/office/drawing/2014/main" val="2902332389"/>
                    </a:ext>
                  </a:extLst>
                </a:gridCol>
                <a:gridCol w="1995908">
                  <a:extLst>
                    <a:ext uri="{9D8B030D-6E8A-4147-A177-3AD203B41FA5}">
                      <a16:colId xmlns:a16="http://schemas.microsoft.com/office/drawing/2014/main" val="2901834802"/>
                    </a:ext>
                  </a:extLst>
                </a:gridCol>
                <a:gridCol w="1372187">
                  <a:extLst>
                    <a:ext uri="{9D8B030D-6E8A-4147-A177-3AD203B41FA5}">
                      <a16:colId xmlns:a16="http://schemas.microsoft.com/office/drawing/2014/main" val="3065852202"/>
                    </a:ext>
                  </a:extLst>
                </a:gridCol>
              </a:tblGrid>
              <a:tr h="907095">
                <a:tc>
                  <a:txBody>
                    <a:bodyPr/>
                    <a:lstStyle/>
                    <a:p>
                      <a:pPr algn="ctr" rtl="0" fontAlgn="b">
                        <a:spcBef>
                          <a:spcPts val="0"/>
                        </a:spcBef>
                        <a:spcAft>
                          <a:spcPts val="0"/>
                        </a:spcAft>
                      </a:pPr>
                      <a:r>
                        <a:rPr lang="en-US" sz="2000" b="1" i="0" u="none" strike="noStrike" dirty="0">
                          <a:solidFill>
                            <a:srgbClr val="FFFFFF"/>
                          </a:solidFill>
                          <a:effectLst/>
                          <a:highlight>
                            <a:srgbClr val="156082"/>
                          </a:highlight>
                          <a:latin typeface="Times New Roman" panose="02020603050405020304" pitchFamily="18" charset="0"/>
                          <a:cs typeface="Times New Roman" panose="02020603050405020304" pitchFamily="18" charset="0"/>
                        </a:rPr>
                        <a:t>Dataset</a:t>
                      </a:r>
                      <a:endParaRPr lang="en-US" sz="2000" b="1" u="none" dirty="0">
                        <a:effectLst/>
                        <a:highlight>
                          <a:srgbClr val="156082"/>
                        </a:highlight>
                        <a:latin typeface="Times New Roman" panose="02020603050405020304" pitchFamily="18" charset="0"/>
                        <a:cs typeface="Times New Roman" panose="02020603050405020304" pitchFamily="18" charset="0"/>
                      </a:endParaRPr>
                    </a:p>
                  </a:txBody>
                  <a:tcPr marL="68819" marR="68819" marT="39325" marB="39325" anchor="b">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156082"/>
                    </a:solidFill>
                  </a:tcPr>
                </a:tc>
                <a:tc>
                  <a:txBody>
                    <a:bodyPr/>
                    <a:lstStyle/>
                    <a:p>
                      <a:pPr algn="ctr" rtl="0" fontAlgn="b">
                        <a:spcBef>
                          <a:spcPts val="0"/>
                        </a:spcBef>
                        <a:spcAft>
                          <a:spcPts val="0"/>
                        </a:spcAft>
                      </a:pPr>
                      <a:r>
                        <a:rPr lang="en-US" sz="2000" b="1" i="0" u="none" strike="noStrike" dirty="0">
                          <a:solidFill>
                            <a:srgbClr val="FFFFFF"/>
                          </a:solidFill>
                          <a:effectLst/>
                          <a:highlight>
                            <a:srgbClr val="156082"/>
                          </a:highlight>
                          <a:latin typeface="Times New Roman" panose="02020603050405020304" pitchFamily="18" charset="0"/>
                          <a:cs typeface="Times New Roman" panose="02020603050405020304" pitchFamily="18" charset="0"/>
                        </a:rPr>
                        <a:t>Release Date</a:t>
                      </a:r>
                      <a:endParaRPr lang="en-US" sz="2000" b="1" u="none" dirty="0">
                        <a:effectLst/>
                        <a:highlight>
                          <a:srgbClr val="156082"/>
                        </a:highlight>
                        <a:latin typeface="Times New Roman" panose="02020603050405020304" pitchFamily="18" charset="0"/>
                        <a:cs typeface="Times New Roman" panose="02020603050405020304" pitchFamily="18" charset="0"/>
                      </a:endParaRPr>
                    </a:p>
                  </a:txBody>
                  <a:tcPr marL="68819" marR="68819" marT="39325" marB="39325" anchor="b">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156082"/>
                    </a:solidFill>
                  </a:tcPr>
                </a:tc>
                <a:tc>
                  <a:txBody>
                    <a:bodyPr/>
                    <a:lstStyle/>
                    <a:p>
                      <a:pPr algn="ctr" rtl="0" fontAlgn="b">
                        <a:spcBef>
                          <a:spcPts val="0"/>
                        </a:spcBef>
                        <a:spcAft>
                          <a:spcPts val="0"/>
                        </a:spcAft>
                      </a:pPr>
                      <a:r>
                        <a:rPr lang="en-US" sz="2000" b="1" i="0" u="none" strike="noStrike" dirty="0">
                          <a:solidFill>
                            <a:srgbClr val="FFFFFF"/>
                          </a:solidFill>
                          <a:effectLst/>
                          <a:highlight>
                            <a:srgbClr val="156082"/>
                          </a:highlight>
                          <a:latin typeface="Times New Roman" panose="02020603050405020304" pitchFamily="18" charset="0"/>
                          <a:cs typeface="Times New Roman" panose="02020603050405020304" pitchFamily="18" charset="0"/>
                        </a:rPr>
                        <a:t>Real/Fake</a:t>
                      </a:r>
                      <a:endParaRPr lang="en-US" sz="2000" b="1" u="none" dirty="0">
                        <a:effectLst/>
                        <a:highlight>
                          <a:srgbClr val="156082"/>
                        </a:highlight>
                        <a:latin typeface="Times New Roman" panose="02020603050405020304" pitchFamily="18" charset="0"/>
                        <a:cs typeface="Times New Roman" panose="02020603050405020304" pitchFamily="18" charset="0"/>
                      </a:endParaRPr>
                    </a:p>
                  </a:txBody>
                  <a:tcPr marL="68819" marR="68819" marT="39325" marB="39325" anchor="b">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156082"/>
                    </a:solidFill>
                  </a:tcPr>
                </a:tc>
                <a:tc>
                  <a:txBody>
                    <a:bodyPr/>
                    <a:lstStyle/>
                    <a:p>
                      <a:pPr algn="ctr" rtl="0" fontAlgn="b">
                        <a:spcBef>
                          <a:spcPts val="0"/>
                        </a:spcBef>
                        <a:spcAft>
                          <a:spcPts val="0"/>
                        </a:spcAft>
                      </a:pPr>
                      <a:r>
                        <a:rPr lang="en-US" sz="2000" b="1" i="0" u="none" strike="noStrike" dirty="0">
                          <a:solidFill>
                            <a:srgbClr val="FFFFFF"/>
                          </a:solidFill>
                          <a:effectLst/>
                          <a:highlight>
                            <a:srgbClr val="156082"/>
                          </a:highlight>
                          <a:latin typeface="Times New Roman" panose="02020603050405020304" pitchFamily="18" charset="0"/>
                          <a:cs typeface="Times New Roman" panose="02020603050405020304" pitchFamily="18" charset="0"/>
                        </a:rPr>
                        <a:t>Source</a:t>
                      </a:r>
                      <a:endParaRPr lang="en-US" sz="2000" b="1" u="none" dirty="0">
                        <a:effectLst/>
                        <a:highlight>
                          <a:srgbClr val="156082"/>
                        </a:highlight>
                        <a:latin typeface="Times New Roman" panose="02020603050405020304" pitchFamily="18" charset="0"/>
                        <a:cs typeface="Times New Roman" panose="02020603050405020304" pitchFamily="18" charset="0"/>
                      </a:endParaRPr>
                    </a:p>
                  </a:txBody>
                  <a:tcPr marL="68819" marR="68819" marT="39325" marB="39325" anchor="b">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156082"/>
                    </a:solidFill>
                  </a:tcPr>
                </a:tc>
                <a:extLst>
                  <a:ext uri="{0D108BD9-81ED-4DB2-BD59-A6C34878D82A}">
                    <a16:rowId xmlns:a16="http://schemas.microsoft.com/office/drawing/2014/main" val="3737693904"/>
                  </a:ext>
                </a:extLst>
              </a:tr>
              <a:tr h="907095">
                <a:tc>
                  <a:txBody>
                    <a:bodyPr/>
                    <a:lstStyle/>
                    <a:p>
                      <a:pPr algn="ctr" rtl="0" fontAlgn="ctr">
                        <a:spcBef>
                          <a:spcPts val="0"/>
                        </a:spcBef>
                        <a:spcAft>
                          <a:spcPts val="0"/>
                        </a:spcAft>
                      </a:pPr>
                      <a:r>
                        <a:rPr lang="en-US" sz="2000" b="0" i="0" u="none" dirty="0" err="1">
                          <a:solidFill>
                            <a:srgbClr val="000000"/>
                          </a:solidFill>
                          <a:effectLst/>
                          <a:highlight>
                            <a:srgbClr val="CCD2D8"/>
                          </a:highlight>
                          <a:latin typeface="Times New Roman" panose="02020603050405020304" pitchFamily="18" charset="0"/>
                          <a:cs typeface="Times New Roman" panose="02020603050405020304" pitchFamily="18" charset="0"/>
                        </a:rPr>
                        <a:t>FaceForensics</a:t>
                      </a:r>
                      <a:r>
                        <a:rPr lang="en-US" sz="2000" b="0" i="0" u="none" dirty="0">
                          <a:solidFill>
                            <a:srgbClr val="000000"/>
                          </a:solidFill>
                          <a:effectLst/>
                          <a:highlight>
                            <a:srgbClr val="CCD2D8"/>
                          </a:highlight>
                          <a:latin typeface="Times New Roman" panose="02020603050405020304" pitchFamily="18" charset="0"/>
                          <a:cs typeface="Times New Roman" panose="02020603050405020304" pitchFamily="18" charset="0"/>
                        </a:rPr>
                        <a:t>++</a:t>
                      </a:r>
                    </a:p>
                    <a:p>
                      <a:pPr algn="ctr" rtl="0" fontAlgn="ctr">
                        <a:spcBef>
                          <a:spcPts val="0"/>
                        </a:spcBef>
                        <a:spcAft>
                          <a:spcPts val="0"/>
                        </a:spcAft>
                      </a:pPr>
                      <a:r>
                        <a:rPr lang="en-US" sz="2000" b="0" i="0" u="none" dirty="0">
                          <a:solidFill>
                            <a:srgbClr val="000000"/>
                          </a:solidFill>
                          <a:effectLst/>
                          <a:highlight>
                            <a:srgbClr val="CCD2D8"/>
                          </a:highlight>
                          <a:latin typeface="Times New Roman" panose="02020603050405020304" pitchFamily="18" charset="0"/>
                          <a:cs typeface="Times New Roman" panose="02020603050405020304" pitchFamily="18" charset="0"/>
                        </a:rPr>
                        <a:t>(Face2Face)</a:t>
                      </a:r>
                      <a:endParaRPr lang="en-US" sz="2000" b="0" u="none" dirty="0">
                        <a:effectLst/>
                        <a:highlight>
                          <a:srgbClr val="CCD2D8"/>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CD2D8"/>
                    </a:solidFill>
                  </a:tcPr>
                </a:tc>
                <a:tc>
                  <a:txBody>
                    <a:bodyPr/>
                    <a:lstStyle/>
                    <a:p>
                      <a:pPr algn="ctr" rtl="0" fontAlgn="ctr">
                        <a:spcBef>
                          <a:spcPts val="0"/>
                        </a:spcBef>
                        <a:spcAft>
                          <a:spcPts val="0"/>
                        </a:spcAft>
                      </a:pPr>
                      <a:r>
                        <a:rPr lang="en-TR" sz="2000" b="0" i="0" u="none" dirty="0">
                          <a:solidFill>
                            <a:srgbClr val="000000"/>
                          </a:solidFill>
                          <a:effectLst/>
                          <a:highlight>
                            <a:srgbClr val="CCD2D8"/>
                          </a:highlight>
                          <a:latin typeface="Times New Roman" panose="02020603050405020304" pitchFamily="18" charset="0"/>
                          <a:cs typeface="Times New Roman" panose="02020603050405020304" pitchFamily="18" charset="0"/>
                        </a:rPr>
                        <a:t>2019.0</a:t>
                      </a:r>
                      <a:endParaRPr lang="en-TR" sz="2000" b="0" u="none" dirty="0">
                        <a:effectLst/>
                        <a:highlight>
                          <a:srgbClr val="CCD2D8"/>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CD2D8"/>
                    </a:solidFill>
                  </a:tcPr>
                </a:tc>
                <a:tc>
                  <a:txBody>
                    <a:bodyPr/>
                    <a:lstStyle/>
                    <a:p>
                      <a:pPr algn="ctr" rtl="0" fontAlgn="ctr">
                        <a:spcBef>
                          <a:spcPts val="0"/>
                        </a:spcBef>
                        <a:spcAft>
                          <a:spcPts val="0"/>
                        </a:spcAft>
                      </a:pPr>
                      <a:r>
                        <a:rPr lang="en-TR" sz="2000" b="0" i="0" u="none">
                          <a:solidFill>
                            <a:srgbClr val="000000"/>
                          </a:solidFill>
                          <a:effectLst/>
                          <a:highlight>
                            <a:srgbClr val="CCD2D8"/>
                          </a:highlight>
                          <a:latin typeface="Times New Roman" panose="02020603050405020304" pitchFamily="18" charset="0"/>
                          <a:cs typeface="Times New Roman" panose="02020603050405020304" pitchFamily="18" charset="0"/>
                        </a:rPr>
                        <a:t>1000/4000</a:t>
                      </a:r>
                      <a:endParaRPr lang="en-TR" sz="2000" b="0" u="none">
                        <a:effectLst/>
                        <a:highlight>
                          <a:srgbClr val="CCD2D8"/>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CD2D8"/>
                    </a:solidFill>
                  </a:tcPr>
                </a:tc>
                <a:tc>
                  <a:txBody>
                    <a:bodyPr/>
                    <a:lstStyle/>
                    <a:p>
                      <a:pPr algn="ctr" rtl="0" fontAlgn="ctr">
                        <a:spcBef>
                          <a:spcPts val="0"/>
                        </a:spcBef>
                        <a:spcAft>
                          <a:spcPts val="0"/>
                        </a:spcAft>
                      </a:pPr>
                      <a:r>
                        <a:rPr lang="en-US" sz="2000" b="0" i="0" u="none" dirty="0">
                          <a:solidFill>
                            <a:srgbClr val="000000"/>
                          </a:solidFill>
                          <a:effectLst/>
                          <a:highlight>
                            <a:srgbClr val="CCD2D8"/>
                          </a:highlight>
                          <a:latin typeface="Times New Roman" panose="02020603050405020304" pitchFamily="18" charset="0"/>
                          <a:cs typeface="Times New Roman" panose="02020603050405020304" pitchFamily="18" charset="0"/>
                        </a:rPr>
                        <a:t>YouTube</a:t>
                      </a:r>
                      <a:endParaRPr lang="en-US" sz="2000" b="0" u="none" dirty="0">
                        <a:effectLst/>
                        <a:highlight>
                          <a:srgbClr val="CCD2D8"/>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CD2D8"/>
                    </a:solidFill>
                  </a:tcPr>
                </a:tc>
                <a:extLst>
                  <a:ext uri="{0D108BD9-81ED-4DB2-BD59-A6C34878D82A}">
                    <a16:rowId xmlns:a16="http://schemas.microsoft.com/office/drawing/2014/main" val="2123797524"/>
                  </a:ext>
                </a:extLst>
              </a:tr>
              <a:tr h="907095">
                <a:tc>
                  <a:txBody>
                    <a:bodyPr/>
                    <a:lstStyle/>
                    <a:p>
                      <a:pPr algn="ctr" rtl="0" fontAlgn="ctr">
                        <a:spcBef>
                          <a:spcPts val="0"/>
                        </a:spcBef>
                        <a:spcAft>
                          <a:spcPts val="0"/>
                        </a:spcAft>
                      </a:pPr>
                      <a:r>
                        <a:rPr lang="en-US" sz="2000" b="0" i="0" u="none">
                          <a:solidFill>
                            <a:srgbClr val="000000"/>
                          </a:solidFill>
                          <a:effectLst/>
                          <a:highlight>
                            <a:srgbClr val="E7EAED"/>
                          </a:highlight>
                          <a:latin typeface="Times New Roman" panose="02020603050405020304" pitchFamily="18" charset="0"/>
                          <a:cs typeface="Times New Roman" panose="02020603050405020304" pitchFamily="18" charset="0"/>
                        </a:rPr>
                        <a:t>DFDC</a:t>
                      </a:r>
                      <a:endParaRPr lang="en-US" sz="2000" b="0" u="none">
                        <a:effectLst/>
                        <a:highlight>
                          <a:srgbClr val="E7EAED"/>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7EAED"/>
                    </a:solidFill>
                  </a:tcPr>
                </a:tc>
                <a:tc>
                  <a:txBody>
                    <a:bodyPr/>
                    <a:lstStyle/>
                    <a:p>
                      <a:pPr algn="ctr" rtl="0" fontAlgn="ctr">
                        <a:spcBef>
                          <a:spcPts val="0"/>
                        </a:spcBef>
                        <a:spcAft>
                          <a:spcPts val="0"/>
                        </a:spcAft>
                      </a:pPr>
                      <a:r>
                        <a:rPr lang="en-TR" sz="2000" b="0" i="0" u="none">
                          <a:solidFill>
                            <a:srgbClr val="000000"/>
                          </a:solidFill>
                          <a:effectLst/>
                          <a:highlight>
                            <a:srgbClr val="E7EAED"/>
                          </a:highlight>
                          <a:latin typeface="Times New Roman" panose="02020603050405020304" pitchFamily="18" charset="0"/>
                          <a:cs typeface="Times New Roman" panose="02020603050405020304" pitchFamily="18" charset="0"/>
                        </a:rPr>
                        <a:t>2019.10</a:t>
                      </a:r>
                      <a:endParaRPr lang="en-TR" sz="2000" b="0" u="none">
                        <a:effectLst/>
                        <a:highlight>
                          <a:srgbClr val="E7EAED"/>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7EAED"/>
                    </a:solidFill>
                  </a:tcPr>
                </a:tc>
                <a:tc>
                  <a:txBody>
                    <a:bodyPr/>
                    <a:lstStyle/>
                    <a:p>
                      <a:pPr algn="ctr" rtl="0" fontAlgn="ctr">
                        <a:spcBef>
                          <a:spcPts val="0"/>
                        </a:spcBef>
                        <a:spcAft>
                          <a:spcPts val="0"/>
                        </a:spcAft>
                      </a:pPr>
                      <a:r>
                        <a:rPr lang="en-TR" sz="2000" b="0" i="0" u="none" dirty="0">
                          <a:solidFill>
                            <a:srgbClr val="000000"/>
                          </a:solidFill>
                          <a:effectLst/>
                          <a:highlight>
                            <a:srgbClr val="E7EAED"/>
                          </a:highlight>
                          <a:latin typeface="Times New Roman" panose="02020603050405020304" pitchFamily="18" charset="0"/>
                          <a:cs typeface="Times New Roman" panose="02020603050405020304" pitchFamily="18" charset="0"/>
                        </a:rPr>
                        <a:t>23,654/104,500</a:t>
                      </a:r>
                      <a:endParaRPr lang="en-TR" sz="2000" b="0" u="none" dirty="0">
                        <a:effectLst/>
                        <a:highlight>
                          <a:srgbClr val="E7EAED"/>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7EAED"/>
                    </a:solidFill>
                  </a:tcPr>
                </a:tc>
                <a:tc>
                  <a:txBody>
                    <a:bodyPr/>
                    <a:lstStyle/>
                    <a:p>
                      <a:pPr algn="ctr" rtl="0" fontAlgn="ctr">
                        <a:spcBef>
                          <a:spcPts val="0"/>
                        </a:spcBef>
                        <a:spcAft>
                          <a:spcPts val="0"/>
                        </a:spcAft>
                      </a:pPr>
                      <a:r>
                        <a:rPr lang="en-US" sz="2000" b="0" i="0" u="none" dirty="0">
                          <a:solidFill>
                            <a:srgbClr val="000000"/>
                          </a:solidFill>
                          <a:effectLst/>
                          <a:highlight>
                            <a:srgbClr val="E7EAED"/>
                          </a:highlight>
                          <a:latin typeface="Times New Roman" panose="02020603050405020304" pitchFamily="18" charset="0"/>
                          <a:cs typeface="Times New Roman" panose="02020603050405020304" pitchFamily="18" charset="0"/>
                        </a:rPr>
                        <a:t>Actors</a:t>
                      </a:r>
                      <a:endParaRPr lang="en-US" sz="2000" b="0" u="none" dirty="0">
                        <a:effectLst/>
                        <a:highlight>
                          <a:srgbClr val="E7EAED"/>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7EAED"/>
                    </a:solidFill>
                  </a:tcPr>
                </a:tc>
                <a:extLst>
                  <a:ext uri="{0D108BD9-81ED-4DB2-BD59-A6C34878D82A}">
                    <a16:rowId xmlns:a16="http://schemas.microsoft.com/office/drawing/2014/main" val="238288819"/>
                  </a:ext>
                </a:extLst>
              </a:tr>
              <a:tr h="582328">
                <a:tc>
                  <a:txBody>
                    <a:bodyPr/>
                    <a:lstStyle/>
                    <a:p>
                      <a:pPr algn="ctr" rtl="0" fontAlgn="ctr">
                        <a:spcBef>
                          <a:spcPts val="0"/>
                        </a:spcBef>
                        <a:spcAft>
                          <a:spcPts val="0"/>
                        </a:spcAft>
                      </a:pPr>
                      <a:r>
                        <a:rPr lang="en-US" sz="2000" b="0" i="0" u="none" strike="noStrike" dirty="0">
                          <a:solidFill>
                            <a:srgbClr val="000000"/>
                          </a:solidFill>
                          <a:effectLst/>
                          <a:highlight>
                            <a:srgbClr val="CCD2D8"/>
                          </a:highlight>
                          <a:latin typeface="Times New Roman" panose="02020603050405020304" pitchFamily="18" charset="0"/>
                          <a:cs typeface="Times New Roman" panose="02020603050405020304" pitchFamily="18" charset="0"/>
                        </a:rPr>
                        <a:t>Celeb-DF</a:t>
                      </a:r>
                      <a:endParaRPr lang="en-US" sz="2000" b="0" u="none" dirty="0">
                        <a:effectLst/>
                        <a:highlight>
                          <a:srgbClr val="CCD2D8"/>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CD2D8"/>
                    </a:solidFill>
                  </a:tcPr>
                </a:tc>
                <a:tc>
                  <a:txBody>
                    <a:bodyPr/>
                    <a:lstStyle/>
                    <a:p>
                      <a:pPr algn="ctr" rtl="0" fontAlgn="ctr">
                        <a:spcBef>
                          <a:spcPts val="0"/>
                        </a:spcBef>
                        <a:spcAft>
                          <a:spcPts val="0"/>
                        </a:spcAft>
                      </a:pPr>
                      <a:r>
                        <a:rPr lang="en-TR" sz="2000" b="0" i="0" u="none" strike="noStrike">
                          <a:solidFill>
                            <a:srgbClr val="000000"/>
                          </a:solidFill>
                          <a:effectLst/>
                          <a:highlight>
                            <a:srgbClr val="CCD2D8"/>
                          </a:highlight>
                          <a:latin typeface="Times New Roman" panose="02020603050405020304" pitchFamily="18" charset="0"/>
                          <a:cs typeface="Times New Roman" panose="02020603050405020304" pitchFamily="18" charset="0"/>
                        </a:rPr>
                        <a:t>2019.11</a:t>
                      </a:r>
                      <a:endParaRPr lang="en-TR" sz="2000" b="0" u="none">
                        <a:effectLst/>
                        <a:highlight>
                          <a:srgbClr val="CCD2D8"/>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CD2D8"/>
                    </a:solidFill>
                  </a:tcPr>
                </a:tc>
                <a:tc>
                  <a:txBody>
                    <a:bodyPr/>
                    <a:lstStyle/>
                    <a:p>
                      <a:pPr algn="ctr" rtl="0" fontAlgn="ctr">
                        <a:spcBef>
                          <a:spcPts val="0"/>
                        </a:spcBef>
                        <a:spcAft>
                          <a:spcPts val="0"/>
                        </a:spcAft>
                      </a:pPr>
                      <a:r>
                        <a:rPr lang="en-TR" sz="2000" b="0" i="0" u="none" strike="noStrike">
                          <a:solidFill>
                            <a:srgbClr val="000000"/>
                          </a:solidFill>
                          <a:effectLst/>
                          <a:highlight>
                            <a:srgbClr val="CCD2D8"/>
                          </a:highlight>
                          <a:latin typeface="Times New Roman" panose="02020603050405020304" pitchFamily="18" charset="0"/>
                          <a:cs typeface="Times New Roman" panose="02020603050405020304" pitchFamily="18" charset="0"/>
                        </a:rPr>
                        <a:t>890/5639</a:t>
                      </a:r>
                      <a:endParaRPr lang="en-TR" sz="2000" b="0" u="none">
                        <a:effectLst/>
                        <a:highlight>
                          <a:srgbClr val="CCD2D8"/>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CD2D8"/>
                    </a:solidFill>
                  </a:tcPr>
                </a:tc>
                <a:tc>
                  <a:txBody>
                    <a:bodyPr/>
                    <a:lstStyle/>
                    <a:p>
                      <a:pPr algn="ctr" rtl="0" fontAlgn="ctr">
                        <a:spcBef>
                          <a:spcPts val="0"/>
                        </a:spcBef>
                        <a:spcAft>
                          <a:spcPts val="0"/>
                        </a:spcAft>
                      </a:pPr>
                      <a:r>
                        <a:rPr lang="en-US" sz="2000" b="0" i="0" u="none" strike="noStrike" dirty="0">
                          <a:solidFill>
                            <a:srgbClr val="000000"/>
                          </a:solidFill>
                          <a:effectLst/>
                          <a:highlight>
                            <a:srgbClr val="CCD2D8"/>
                          </a:highlight>
                          <a:latin typeface="Times New Roman" panose="02020603050405020304" pitchFamily="18" charset="0"/>
                          <a:cs typeface="Times New Roman" panose="02020603050405020304" pitchFamily="18" charset="0"/>
                        </a:rPr>
                        <a:t>YouTube</a:t>
                      </a:r>
                      <a:endParaRPr lang="en-US" sz="2000" b="0" u="none" dirty="0">
                        <a:effectLst/>
                        <a:highlight>
                          <a:srgbClr val="CCD2D8"/>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CCD2D8"/>
                    </a:solidFill>
                  </a:tcPr>
                </a:tc>
                <a:extLst>
                  <a:ext uri="{0D108BD9-81ED-4DB2-BD59-A6C34878D82A}">
                    <a16:rowId xmlns:a16="http://schemas.microsoft.com/office/drawing/2014/main" val="3349438145"/>
                  </a:ext>
                </a:extLst>
              </a:tr>
              <a:tr h="907095">
                <a:tc>
                  <a:txBody>
                    <a:bodyPr/>
                    <a:lstStyle/>
                    <a:p>
                      <a:pPr algn="ctr" rtl="0" fontAlgn="ctr">
                        <a:spcBef>
                          <a:spcPts val="0"/>
                        </a:spcBef>
                        <a:spcAft>
                          <a:spcPts val="0"/>
                        </a:spcAft>
                      </a:pPr>
                      <a:r>
                        <a:rPr lang="en-US" sz="2000" b="0" i="0" u="none" strike="noStrike">
                          <a:solidFill>
                            <a:srgbClr val="000000"/>
                          </a:solidFill>
                          <a:effectLst/>
                          <a:highlight>
                            <a:srgbClr val="E7EAED"/>
                          </a:highlight>
                          <a:latin typeface="Times New Roman" panose="02020603050405020304" pitchFamily="18" charset="0"/>
                          <a:cs typeface="Times New Roman" panose="02020603050405020304" pitchFamily="18" charset="0"/>
                        </a:rPr>
                        <a:t>DeeperForensics</a:t>
                      </a:r>
                      <a:endParaRPr lang="en-US" sz="2000" b="0" u="none">
                        <a:effectLst/>
                        <a:highlight>
                          <a:srgbClr val="E7EAED"/>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7EAED"/>
                    </a:solidFill>
                  </a:tcPr>
                </a:tc>
                <a:tc>
                  <a:txBody>
                    <a:bodyPr/>
                    <a:lstStyle/>
                    <a:p>
                      <a:pPr algn="ctr" rtl="0" fontAlgn="ctr">
                        <a:spcBef>
                          <a:spcPts val="0"/>
                        </a:spcBef>
                        <a:spcAft>
                          <a:spcPts val="0"/>
                        </a:spcAft>
                      </a:pPr>
                      <a:r>
                        <a:rPr lang="en-TR" sz="2000" b="0" i="0" u="none" strike="noStrike" dirty="0">
                          <a:solidFill>
                            <a:srgbClr val="000000"/>
                          </a:solidFill>
                          <a:effectLst/>
                          <a:highlight>
                            <a:srgbClr val="E7EAED"/>
                          </a:highlight>
                          <a:latin typeface="Times New Roman" panose="02020603050405020304" pitchFamily="18" charset="0"/>
                          <a:cs typeface="Times New Roman" panose="02020603050405020304" pitchFamily="18" charset="0"/>
                        </a:rPr>
                        <a:t>2020.1</a:t>
                      </a:r>
                      <a:endParaRPr lang="en-TR" sz="2000" b="0" u="none" dirty="0">
                        <a:effectLst/>
                        <a:highlight>
                          <a:srgbClr val="E7EAED"/>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7EAED"/>
                    </a:solidFill>
                  </a:tcPr>
                </a:tc>
                <a:tc>
                  <a:txBody>
                    <a:bodyPr/>
                    <a:lstStyle/>
                    <a:p>
                      <a:pPr algn="ctr" rtl="0" fontAlgn="ctr">
                        <a:spcBef>
                          <a:spcPts val="0"/>
                        </a:spcBef>
                        <a:spcAft>
                          <a:spcPts val="0"/>
                        </a:spcAft>
                      </a:pPr>
                      <a:r>
                        <a:rPr lang="en-TR" sz="2000" b="0" i="0" u="none" strike="noStrike" dirty="0">
                          <a:solidFill>
                            <a:srgbClr val="000000"/>
                          </a:solidFill>
                          <a:effectLst/>
                          <a:highlight>
                            <a:srgbClr val="E7EAED"/>
                          </a:highlight>
                          <a:latin typeface="Times New Roman" panose="02020603050405020304" pitchFamily="18" charset="0"/>
                          <a:cs typeface="Times New Roman" panose="02020603050405020304" pitchFamily="18" charset="0"/>
                        </a:rPr>
                        <a:t>10,000/50,000</a:t>
                      </a:r>
                      <a:endParaRPr lang="en-TR" sz="2000" b="0" u="none" dirty="0">
                        <a:effectLst/>
                        <a:highlight>
                          <a:srgbClr val="E7EAED"/>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7EAED"/>
                    </a:solidFill>
                  </a:tcPr>
                </a:tc>
                <a:tc>
                  <a:txBody>
                    <a:bodyPr/>
                    <a:lstStyle/>
                    <a:p>
                      <a:pPr algn="ctr" rtl="0" fontAlgn="ctr">
                        <a:spcBef>
                          <a:spcPts val="0"/>
                        </a:spcBef>
                        <a:spcAft>
                          <a:spcPts val="0"/>
                        </a:spcAft>
                      </a:pPr>
                      <a:r>
                        <a:rPr lang="en-US" sz="2000" b="0" i="0" u="none" strike="noStrike" dirty="0">
                          <a:solidFill>
                            <a:srgbClr val="000000"/>
                          </a:solidFill>
                          <a:effectLst/>
                          <a:highlight>
                            <a:srgbClr val="E7EAED"/>
                          </a:highlight>
                          <a:latin typeface="Times New Roman" panose="02020603050405020304" pitchFamily="18" charset="0"/>
                          <a:cs typeface="Times New Roman" panose="02020603050405020304" pitchFamily="18" charset="0"/>
                        </a:rPr>
                        <a:t>Actors</a:t>
                      </a:r>
                      <a:endParaRPr lang="en-US" sz="2000" b="0" u="none" dirty="0">
                        <a:effectLst/>
                        <a:highlight>
                          <a:srgbClr val="E7EAED"/>
                        </a:highlight>
                        <a:latin typeface="Times New Roman" panose="02020603050405020304" pitchFamily="18" charset="0"/>
                        <a:cs typeface="Times New Roman" panose="02020603050405020304" pitchFamily="18" charset="0"/>
                      </a:endParaRPr>
                    </a:p>
                  </a:txBody>
                  <a:tcPr marL="68819" marR="68819" marT="39325" marB="39325"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7EAED"/>
                    </a:solidFill>
                  </a:tcPr>
                </a:tc>
                <a:extLst>
                  <a:ext uri="{0D108BD9-81ED-4DB2-BD59-A6C34878D82A}">
                    <a16:rowId xmlns:a16="http://schemas.microsoft.com/office/drawing/2014/main" val="1549230000"/>
                  </a:ext>
                </a:extLst>
              </a:tr>
            </a:tbl>
          </a:graphicData>
        </a:graphic>
      </p:graphicFrame>
      <p:sp>
        <p:nvSpPr>
          <p:cNvPr id="3" name="TextBox 2">
            <a:extLst>
              <a:ext uri="{FF2B5EF4-FFF2-40B4-BE49-F238E27FC236}">
                <a16:creationId xmlns:a16="http://schemas.microsoft.com/office/drawing/2014/main" id="{84ED4AAF-6F4D-D21E-787C-C0675E448A55}"/>
              </a:ext>
            </a:extLst>
          </p:cNvPr>
          <p:cNvSpPr txBox="1"/>
          <p:nvPr/>
        </p:nvSpPr>
        <p:spPr>
          <a:xfrm>
            <a:off x="2375101" y="6492875"/>
            <a:ext cx="7441798" cy="276999"/>
          </a:xfrm>
          <a:prstGeom prst="rect">
            <a:avLst/>
          </a:prstGeom>
          <a:noFill/>
        </p:spPr>
        <p:txBody>
          <a:bodyPr wrap="square">
            <a:spAutoFit/>
          </a:bodyPr>
          <a:lstStyle/>
          <a:p>
            <a:r>
              <a:rPr lang="en-US" sz="1200" b="0" i="0" dirty="0">
                <a:solidFill>
                  <a:srgbClr val="222222"/>
                </a:solidFill>
                <a:effectLst/>
                <a:highlight>
                  <a:srgbClr val="FFFFFF"/>
                </a:highlight>
                <a:latin typeface="Arial" panose="020B0604020202020204" pitchFamily="34" charset="0"/>
              </a:rPr>
              <a:t>Yu, P., Xia, Z., Fei, J., &amp; Lu, Y. (2021). A survey on deepfake video detection. </a:t>
            </a:r>
            <a:r>
              <a:rPr lang="en-US" sz="1200" b="0" i="1" dirty="0" err="1">
                <a:solidFill>
                  <a:srgbClr val="222222"/>
                </a:solidFill>
                <a:effectLst/>
                <a:highlight>
                  <a:srgbClr val="FFFFFF"/>
                </a:highlight>
                <a:latin typeface="Arial" panose="020B0604020202020204" pitchFamily="34" charset="0"/>
              </a:rPr>
              <a:t>Iet</a:t>
            </a:r>
            <a:r>
              <a:rPr lang="en-US" sz="1200" b="0" i="1" dirty="0">
                <a:solidFill>
                  <a:srgbClr val="222222"/>
                </a:solidFill>
                <a:effectLst/>
                <a:highlight>
                  <a:srgbClr val="FFFFFF"/>
                </a:highlight>
                <a:latin typeface="Arial" panose="020B0604020202020204" pitchFamily="34" charset="0"/>
              </a:rPr>
              <a:t> Biometrics</a:t>
            </a:r>
            <a:r>
              <a:rPr lang="en-US" sz="1200" b="0" i="0" dirty="0">
                <a:solidFill>
                  <a:srgbClr val="222222"/>
                </a:solidFill>
                <a:effectLst/>
                <a:highlight>
                  <a:srgbClr val="FFFFFF"/>
                </a:highlight>
                <a:latin typeface="Arial" panose="020B0604020202020204" pitchFamily="34" charset="0"/>
              </a:rPr>
              <a:t>, </a:t>
            </a:r>
            <a:r>
              <a:rPr lang="en-US" sz="1200" b="0" i="1" dirty="0">
                <a:solidFill>
                  <a:srgbClr val="222222"/>
                </a:solidFill>
                <a:effectLst/>
                <a:highlight>
                  <a:srgbClr val="FFFFFF"/>
                </a:highlight>
                <a:latin typeface="Arial" panose="020B0604020202020204" pitchFamily="34" charset="0"/>
              </a:rPr>
              <a:t>10</a:t>
            </a:r>
            <a:r>
              <a:rPr lang="en-US" sz="1200" b="0" i="0" dirty="0">
                <a:solidFill>
                  <a:srgbClr val="222222"/>
                </a:solidFill>
                <a:effectLst/>
                <a:highlight>
                  <a:srgbClr val="FFFFFF"/>
                </a:highlight>
                <a:latin typeface="Arial" panose="020B0604020202020204" pitchFamily="34" charset="0"/>
              </a:rPr>
              <a:t>(6), 607-624.</a:t>
            </a:r>
            <a:endParaRPr lang="en-TR" sz="1200" dirty="0"/>
          </a:p>
        </p:txBody>
      </p:sp>
      <p:sp>
        <p:nvSpPr>
          <p:cNvPr id="5" name="Content Placeholder 2">
            <a:extLst>
              <a:ext uri="{FF2B5EF4-FFF2-40B4-BE49-F238E27FC236}">
                <a16:creationId xmlns:a16="http://schemas.microsoft.com/office/drawing/2014/main" id="{8A910D0D-087C-441A-B527-192881FF4001}"/>
              </a:ext>
            </a:extLst>
          </p:cNvPr>
          <p:cNvSpPr txBox="1">
            <a:spLocks/>
          </p:cNvSpPr>
          <p:nvPr/>
        </p:nvSpPr>
        <p:spPr>
          <a:xfrm>
            <a:off x="838200" y="1497374"/>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000" dirty="0">
                <a:latin typeface="Times New Roman" panose="02020603050405020304" pitchFamily="18" charset="0"/>
                <a:cs typeface="Times New Roman" panose="02020603050405020304" pitchFamily="18" charset="0"/>
              </a:rPr>
              <a:t>The datasets used in the creation, detection, training, and testing phases of deepfakes include:</a:t>
            </a:r>
            <a:endParaRPr lang="en-TR"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1396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713A1-E0A4-EFBE-01E0-6173DD76C03C}"/>
              </a:ext>
            </a:extLst>
          </p:cNvPr>
          <p:cNvSpPr>
            <a:spLocks noGrp="1"/>
          </p:cNvSpPr>
          <p:nvPr>
            <p:ph type="title"/>
          </p:nvPr>
        </p:nvSpPr>
        <p:spPr/>
        <p:txBody>
          <a:bodyPr/>
          <a:lstStyle/>
          <a:p>
            <a:r>
              <a:rPr lang="en-TR" dirty="0"/>
              <a:t>Datasets</a:t>
            </a:r>
          </a:p>
        </p:txBody>
      </p:sp>
      <p:sp>
        <p:nvSpPr>
          <p:cNvPr id="3" name="Content Placeholder 2">
            <a:extLst>
              <a:ext uri="{FF2B5EF4-FFF2-40B4-BE49-F238E27FC236}">
                <a16:creationId xmlns:a16="http://schemas.microsoft.com/office/drawing/2014/main" id="{B2C6ACB1-599E-4563-A6E7-FED51A74B2F5}"/>
              </a:ext>
            </a:extLst>
          </p:cNvPr>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Except for the first deepfake detection methods like </a:t>
            </a:r>
            <a:r>
              <a:rPr lang="en-US" dirty="0" err="1">
                <a:latin typeface="Times New Roman" panose="02020603050405020304" pitchFamily="18" charset="0"/>
                <a:cs typeface="Times New Roman" panose="02020603050405020304" pitchFamily="18" charset="0"/>
              </a:rPr>
              <a:t>MesoNet</a:t>
            </a:r>
            <a:r>
              <a:rPr lang="en-US" dirty="0">
                <a:latin typeface="Times New Roman" panose="02020603050405020304" pitchFamily="18" charset="0"/>
                <a:cs typeface="Times New Roman" panose="02020603050405020304" pitchFamily="18" charset="0"/>
              </a:rPr>
              <a:t> and </a:t>
            </a:r>
            <a:r>
              <a:rPr lang="en-US" dirty="0" err="1">
                <a:latin typeface="Times New Roman" panose="02020603050405020304" pitchFamily="18" charset="0"/>
                <a:cs typeface="Times New Roman" panose="02020603050405020304" pitchFamily="18" charset="0"/>
              </a:rPr>
              <a:t>MesoInception</a:t>
            </a:r>
            <a:r>
              <a:rPr lang="en-US" dirty="0">
                <a:latin typeface="Times New Roman" panose="02020603050405020304" pitchFamily="18" charset="0"/>
                <a:cs typeface="Times New Roman" panose="02020603050405020304" pitchFamily="18" charset="0"/>
              </a:rPr>
              <a:t>, what is difficult in a deepfake detection challenge, and what is noted in the papers, is usually always similar: </a:t>
            </a:r>
          </a:p>
          <a:p>
            <a:pPr algn="just"/>
            <a:r>
              <a:rPr lang="en-US" dirty="0">
                <a:latin typeface="Times New Roman" panose="02020603050405020304" pitchFamily="18" charset="0"/>
                <a:cs typeface="Times New Roman" panose="02020603050405020304" pitchFamily="18" charset="0"/>
              </a:rPr>
              <a:t>It is not about building a good model using as much data as possible, but about </a:t>
            </a:r>
            <a:r>
              <a:rPr lang="en-US" u="sng" dirty="0">
                <a:latin typeface="Times New Roman" panose="02020603050405020304" pitchFamily="18" charset="0"/>
                <a:cs typeface="Times New Roman" panose="02020603050405020304" pitchFamily="18" charset="0"/>
              </a:rPr>
              <a:t>using only FF++ dataset</a:t>
            </a:r>
            <a:r>
              <a:rPr lang="en-US" dirty="0">
                <a:latin typeface="Times New Roman" panose="02020603050405020304" pitchFamily="18" charset="0"/>
                <a:cs typeface="Times New Roman" panose="02020603050405020304" pitchFamily="18" charset="0"/>
              </a:rPr>
              <a:t> to get the best performance on </a:t>
            </a:r>
            <a:r>
              <a:rPr lang="en-US" u="sng" dirty="0">
                <a:latin typeface="Times New Roman" panose="02020603050405020304" pitchFamily="18" charset="0"/>
                <a:cs typeface="Times New Roman" panose="02020603050405020304" pitchFamily="18" charset="0"/>
              </a:rPr>
              <a:t>various</a:t>
            </a:r>
            <a:r>
              <a:rPr lang="en-US" dirty="0">
                <a:latin typeface="Times New Roman" panose="02020603050405020304" pitchFamily="18" charset="0"/>
                <a:cs typeface="Times New Roman" panose="02020603050405020304" pitchFamily="18" charset="0"/>
              </a:rPr>
              <a:t> datasets. </a:t>
            </a:r>
            <a:endParaRPr lang="en-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6411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A2845-C868-2BF4-6305-13FE54AAE533}"/>
              </a:ext>
            </a:extLst>
          </p:cNvPr>
          <p:cNvSpPr>
            <a:spLocks noGrp="1"/>
          </p:cNvSpPr>
          <p:nvPr>
            <p:ph type="title"/>
          </p:nvPr>
        </p:nvSpPr>
        <p:spPr/>
        <p:txBody>
          <a:bodyPr/>
          <a:lstStyle/>
          <a:p>
            <a:r>
              <a:rPr lang="en-TR" dirty="0"/>
              <a:t>Methods</a:t>
            </a:r>
          </a:p>
        </p:txBody>
      </p:sp>
      <p:sp>
        <p:nvSpPr>
          <p:cNvPr id="3" name="Content Placeholder 2">
            <a:extLst>
              <a:ext uri="{FF2B5EF4-FFF2-40B4-BE49-F238E27FC236}">
                <a16:creationId xmlns:a16="http://schemas.microsoft.com/office/drawing/2014/main" id="{DCDA052F-DF49-461D-A5B2-768952E9119A}"/>
              </a:ext>
            </a:extLst>
          </p:cNvPr>
          <p:cNvSpPr>
            <a:spLocks noGrp="1"/>
          </p:cNvSpPr>
          <p:nvPr>
            <p:ph idx="1"/>
          </p:nvPr>
        </p:nvSpPr>
        <p:spPr/>
        <p:txBody>
          <a:bodyPr>
            <a:normAutofit/>
          </a:bodyPr>
          <a:lstStyle/>
          <a:p>
            <a:pPr marL="0" indent="0">
              <a:buNone/>
            </a:pPr>
            <a:r>
              <a:rPr lang="en-US" sz="2400" dirty="0">
                <a:solidFill>
                  <a:srgbClr val="000000"/>
                </a:solidFill>
                <a:latin typeface="Times New Roman" panose="02020603050405020304" pitchFamily="18" charset="0"/>
                <a:cs typeface="Times New Roman" panose="02020603050405020304" pitchFamily="18" charset="0"/>
              </a:rPr>
              <a:t>1</a:t>
            </a:r>
            <a:r>
              <a:rPr lang="en-US" sz="2400" i="0" u="none" strike="noStrike" dirty="0">
                <a:solidFill>
                  <a:srgbClr val="000000"/>
                </a:solidFill>
                <a:effectLst/>
                <a:latin typeface="Times New Roman" panose="02020603050405020304" pitchFamily="18" charset="0"/>
                <a:cs typeface="Times New Roman" panose="02020603050405020304" pitchFamily="18" charset="0"/>
              </a:rPr>
              <a:t>- </a:t>
            </a:r>
            <a:r>
              <a:rPr lang="en-US" sz="2400" i="0" u="none" strike="noStrike" dirty="0" err="1">
                <a:solidFill>
                  <a:srgbClr val="000000"/>
                </a:solidFill>
                <a:effectLst/>
                <a:latin typeface="Times New Roman" panose="02020603050405020304" pitchFamily="18" charset="0"/>
                <a:cs typeface="Times New Roman" panose="02020603050405020304" pitchFamily="18" charset="0"/>
              </a:rPr>
              <a:t>MesoNet</a:t>
            </a:r>
            <a:endParaRPr lang="en-US" sz="2400" dirty="0">
              <a:solidFill>
                <a:srgbClr val="000000"/>
              </a:solidFill>
              <a:latin typeface="Times New Roman" panose="02020603050405020304" pitchFamily="18" charset="0"/>
              <a:cs typeface="Times New Roman" panose="02020603050405020304" pitchFamily="18" charset="0"/>
            </a:endParaRPr>
          </a:p>
          <a:p>
            <a:pPr marL="0" indent="0">
              <a:buNone/>
            </a:pPr>
            <a:r>
              <a:rPr lang="en-US" sz="2400" dirty="0">
                <a:solidFill>
                  <a:srgbClr val="000000"/>
                </a:solidFill>
                <a:latin typeface="Times New Roman" panose="02020603050405020304" pitchFamily="18" charset="0"/>
                <a:cs typeface="Times New Roman" panose="02020603050405020304" pitchFamily="18" charset="0"/>
              </a:rPr>
              <a:t>2- </a:t>
            </a:r>
            <a:r>
              <a:rPr lang="en-US" sz="2400" dirty="0" err="1">
                <a:solidFill>
                  <a:srgbClr val="000000"/>
                </a:solidFill>
                <a:latin typeface="Times New Roman" panose="02020603050405020304" pitchFamily="18" charset="0"/>
                <a:cs typeface="Times New Roman" panose="02020603050405020304" pitchFamily="18" charset="0"/>
              </a:rPr>
              <a:t>MesoInception</a:t>
            </a:r>
            <a:endParaRPr lang="en-US" sz="2400" dirty="0">
              <a:solidFill>
                <a:srgbClr val="000000"/>
              </a:solidFill>
              <a:latin typeface="Times New Roman" panose="02020603050405020304" pitchFamily="18" charset="0"/>
              <a:cs typeface="Times New Roman" panose="02020603050405020304" pitchFamily="18" charset="0"/>
            </a:endParaRPr>
          </a:p>
          <a:p>
            <a:pPr marL="0" indent="0">
              <a:buNone/>
            </a:pPr>
            <a:r>
              <a:rPr lang="en-US" sz="2400" dirty="0">
                <a:solidFill>
                  <a:srgbClr val="000000"/>
                </a:solidFill>
                <a:latin typeface="Times New Roman" panose="02020603050405020304" pitchFamily="18" charset="0"/>
                <a:cs typeface="Times New Roman" panose="02020603050405020304" pitchFamily="18" charset="0"/>
              </a:rPr>
              <a:t>3</a:t>
            </a:r>
            <a:r>
              <a:rPr lang="en-US" sz="2400" i="0" u="none" strike="noStrike" dirty="0">
                <a:solidFill>
                  <a:srgbClr val="000000"/>
                </a:solidFill>
                <a:effectLst/>
                <a:latin typeface="Times New Roman" panose="02020603050405020304" pitchFamily="18" charset="0"/>
                <a:cs typeface="Times New Roman" panose="02020603050405020304" pitchFamily="18" charset="0"/>
              </a:rPr>
              <a:t>- </a:t>
            </a:r>
            <a:r>
              <a:rPr lang="en-US" sz="2400" i="0" u="none" strike="noStrike" dirty="0" err="1">
                <a:solidFill>
                  <a:srgbClr val="000000"/>
                </a:solidFill>
                <a:effectLst/>
                <a:latin typeface="Times New Roman" panose="02020603050405020304" pitchFamily="18" charset="0"/>
                <a:cs typeface="Times New Roman" panose="02020603050405020304" pitchFamily="18" charset="0"/>
              </a:rPr>
              <a:t>Xception</a:t>
            </a:r>
            <a:endParaRPr lang="en-US" sz="2400" dirty="0">
              <a:solidFill>
                <a:srgbClr val="000000"/>
              </a:solidFill>
              <a:latin typeface="Times New Roman" panose="02020603050405020304" pitchFamily="18" charset="0"/>
              <a:cs typeface="Times New Roman" panose="02020603050405020304" pitchFamily="18" charset="0"/>
            </a:endParaRPr>
          </a:p>
          <a:p>
            <a:pPr marL="0" indent="0">
              <a:buNone/>
            </a:pPr>
            <a:r>
              <a:rPr lang="en-US" sz="2400" i="0" u="none" strike="noStrike" dirty="0">
                <a:solidFill>
                  <a:srgbClr val="000000"/>
                </a:solidFill>
                <a:effectLst/>
                <a:latin typeface="Times New Roman" panose="02020603050405020304" pitchFamily="18" charset="0"/>
                <a:cs typeface="Times New Roman" panose="02020603050405020304" pitchFamily="18" charset="0"/>
              </a:rPr>
              <a:t>4- Face X-Ray (CVPR 2020)</a:t>
            </a:r>
          </a:p>
          <a:p>
            <a:pPr marL="0" indent="0">
              <a:buNone/>
            </a:pPr>
            <a:r>
              <a:rPr lang="en-US" sz="2400" dirty="0">
                <a:solidFill>
                  <a:srgbClr val="000000"/>
                </a:solidFill>
                <a:latin typeface="Times New Roman" panose="02020603050405020304" pitchFamily="18" charset="0"/>
                <a:cs typeface="Times New Roman" panose="02020603050405020304" pitchFamily="18" charset="0"/>
              </a:rPr>
              <a:t>5- </a:t>
            </a:r>
            <a:r>
              <a:rPr lang="en-US" sz="2400" i="0" u="none" strike="noStrike" dirty="0">
                <a:solidFill>
                  <a:srgbClr val="000000"/>
                </a:solidFill>
                <a:effectLst/>
                <a:latin typeface="Times New Roman" panose="02020603050405020304" pitchFamily="18" charset="0"/>
                <a:cs typeface="Times New Roman" panose="02020603050405020304" pitchFamily="18" charset="0"/>
              </a:rPr>
              <a:t>On Improving Cross-dataset Generalization of Deepfake Detectors (</a:t>
            </a:r>
            <a:r>
              <a:rPr lang="en-US" sz="2400" dirty="0">
                <a:solidFill>
                  <a:srgbClr val="000000"/>
                </a:solidFill>
                <a:latin typeface="Times New Roman" panose="02020603050405020304" pitchFamily="18" charset="0"/>
                <a:cs typeface="Times New Roman" panose="02020603050405020304" pitchFamily="18" charset="0"/>
              </a:rPr>
              <a:t>CVPR 2022)</a:t>
            </a:r>
          </a:p>
          <a:p>
            <a:pPr marL="0" indent="0">
              <a:buNone/>
            </a:pPr>
            <a:r>
              <a:rPr lang="en-US" sz="2400" dirty="0">
                <a:solidFill>
                  <a:srgbClr val="000000"/>
                </a:solidFill>
                <a:latin typeface="Times New Roman" panose="02020603050405020304" pitchFamily="18" charset="0"/>
                <a:cs typeface="Times New Roman" panose="02020603050405020304" pitchFamily="18" charset="0"/>
              </a:rPr>
              <a:t>6- </a:t>
            </a:r>
            <a:r>
              <a:rPr lang="en-US" sz="2400" i="0" u="none" strike="noStrike" dirty="0">
                <a:solidFill>
                  <a:srgbClr val="000000"/>
                </a:solidFill>
                <a:effectLst/>
                <a:latin typeface="Times New Roman" panose="02020603050405020304" pitchFamily="18" charset="0"/>
                <a:cs typeface="Times New Roman" panose="02020603050405020304" pitchFamily="18" charset="0"/>
              </a:rPr>
              <a:t>Implicit Identity Leakage (CVPR 2023) </a:t>
            </a:r>
            <a:endParaRPr lang="en-TR" sz="2400" i="0" u="none" strike="noStrike" dirty="0">
              <a:solidFill>
                <a:srgbClr val="000000"/>
              </a:solidFill>
              <a:effectLst/>
              <a:latin typeface="Times New Roman" panose="02020603050405020304" pitchFamily="18" charset="0"/>
              <a:cs typeface="Times New Roman" panose="02020603050405020304" pitchFamily="18" charset="0"/>
            </a:endParaRPr>
          </a:p>
          <a:p>
            <a:pPr marL="0" indent="0">
              <a:buNone/>
            </a:pPr>
            <a:r>
              <a:rPr lang="en-TR" sz="2400" i="0" u="none" strike="noStrike" dirty="0">
                <a:solidFill>
                  <a:srgbClr val="000000"/>
                </a:solidFill>
                <a:effectLst/>
                <a:latin typeface="Times New Roman" panose="02020603050405020304" pitchFamily="18" charset="0"/>
                <a:cs typeface="Times New Roman" panose="02020603050405020304" pitchFamily="18" charset="0"/>
              </a:rPr>
              <a:t>7- Emirhan</a:t>
            </a:r>
            <a:r>
              <a:rPr lang="en-TR" sz="2400" dirty="0">
                <a:solidFill>
                  <a:srgbClr val="000000"/>
                </a:solidFill>
                <a:latin typeface="Times New Roman" panose="02020603050405020304" pitchFamily="18" charset="0"/>
                <a:cs typeface="Times New Roman" panose="02020603050405020304" pitchFamily="18" charset="0"/>
              </a:rPr>
              <a:t>’s Method: BLIP </a:t>
            </a:r>
          </a:p>
          <a:p>
            <a:pPr marL="0" indent="0">
              <a:buNone/>
            </a:pPr>
            <a:endParaRPr lang="en-TR" sz="2400" dirty="0">
              <a:solidFill>
                <a:srgbClr val="000000"/>
              </a:solidFill>
              <a:latin typeface="Times New Roman" panose="02020603050405020304" pitchFamily="18" charset="0"/>
              <a:cs typeface="Times New Roman" panose="02020603050405020304" pitchFamily="18" charset="0"/>
            </a:endParaRPr>
          </a:p>
          <a:p>
            <a:pPr rtl="0">
              <a:spcBef>
                <a:spcPts val="0"/>
              </a:spcBef>
              <a:spcAft>
                <a:spcPts val="0"/>
              </a:spcAft>
            </a:pPr>
            <a:r>
              <a:rPr lang="en-TR" sz="2400" i="0" u="none" strike="noStrike" dirty="0">
                <a:solidFill>
                  <a:srgbClr val="000000"/>
                </a:solidFill>
                <a:effectLst/>
                <a:latin typeface="Times New Roman" panose="02020603050405020304" pitchFamily="18" charset="0"/>
                <a:cs typeface="Times New Roman" panose="02020603050405020304" pitchFamily="18" charset="0"/>
              </a:rPr>
              <a:t>Bonus: </a:t>
            </a:r>
            <a:r>
              <a:rPr lang="en-US" sz="2400" i="0" u="none" strike="noStrike" dirty="0">
                <a:solidFill>
                  <a:srgbClr val="000000"/>
                </a:solidFill>
                <a:effectLst/>
                <a:latin typeface="Times New Roman" panose="02020603050405020304" pitchFamily="18" charset="0"/>
                <a:cs typeface="Times New Roman" panose="02020603050405020304" pitchFamily="18" charset="0"/>
              </a:rPr>
              <a:t>Evading </a:t>
            </a:r>
            <a:r>
              <a:rPr lang="en-US" sz="2400" i="0" u="none" strike="noStrike" dirty="0" err="1">
                <a:solidFill>
                  <a:srgbClr val="000000"/>
                </a:solidFill>
                <a:effectLst/>
                <a:latin typeface="Times New Roman" panose="02020603050405020304" pitchFamily="18" charset="0"/>
                <a:cs typeface="Times New Roman" panose="02020603050405020304" pitchFamily="18" charset="0"/>
              </a:rPr>
              <a:t>DeepFake</a:t>
            </a:r>
            <a:r>
              <a:rPr lang="en-US" sz="2400" i="0" u="none" strike="noStrike" dirty="0">
                <a:solidFill>
                  <a:srgbClr val="000000"/>
                </a:solidFill>
                <a:effectLst/>
                <a:latin typeface="Times New Roman" panose="02020603050405020304" pitchFamily="18" charset="0"/>
                <a:cs typeface="Times New Roman" panose="02020603050405020304" pitchFamily="18" charset="0"/>
              </a:rPr>
              <a:t> Detectors via Adversarial Statistical Consistency </a:t>
            </a:r>
            <a:r>
              <a:rPr lang="en-US" sz="2400" dirty="0">
                <a:solidFill>
                  <a:srgbClr val="000000"/>
                </a:solidFill>
                <a:latin typeface="Times New Roman" panose="02020603050405020304" pitchFamily="18" charset="0"/>
                <a:cs typeface="Times New Roman" panose="02020603050405020304" pitchFamily="18" charset="0"/>
              </a:rPr>
              <a:t> (CVPR 2023)</a:t>
            </a:r>
            <a:endParaRPr lang="en-US" sz="160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1804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D98FA-5E43-E181-7B4E-F40D73FA6A0B}"/>
              </a:ext>
            </a:extLst>
          </p:cNvPr>
          <p:cNvSpPr>
            <a:spLocks noGrp="1"/>
          </p:cNvSpPr>
          <p:nvPr>
            <p:ph type="title"/>
          </p:nvPr>
        </p:nvSpPr>
        <p:spPr>
          <a:xfrm>
            <a:off x="630936" y="640080"/>
            <a:ext cx="4818888" cy="1481328"/>
          </a:xfrm>
        </p:spPr>
        <p:txBody>
          <a:bodyPr anchor="b">
            <a:normAutofit/>
          </a:bodyPr>
          <a:lstStyle/>
          <a:p>
            <a:r>
              <a:rPr lang="en-US" sz="5400" i="0" u="none" strike="noStrike" dirty="0" err="1">
                <a:effectLst/>
              </a:rPr>
              <a:t>MesoNet</a:t>
            </a:r>
            <a:endParaRPr lang="en-TR" sz="5400" dirty="0"/>
          </a:p>
        </p:txBody>
      </p:sp>
      <p:sp>
        <p:nvSpPr>
          <p:cNvPr id="20"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DB1AFB-D7F1-C6DF-8D35-E50C158AC6F8}"/>
              </a:ext>
            </a:extLst>
          </p:cNvPr>
          <p:cNvSpPr>
            <a:spLocks noGrp="1"/>
          </p:cNvSpPr>
          <p:nvPr>
            <p:ph idx="1"/>
          </p:nvPr>
        </p:nvSpPr>
        <p:spPr>
          <a:xfrm>
            <a:off x="630936" y="2660904"/>
            <a:ext cx="4818888" cy="3547872"/>
          </a:xfrm>
        </p:spPr>
        <p:txBody>
          <a:bodyPr anchor="t">
            <a:normAutofit/>
          </a:bodyPr>
          <a:lstStyle/>
          <a:p>
            <a:pPr algn="just"/>
            <a:r>
              <a:rPr lang="en-US" sz="2200" dirty="0">
                <a:effectLst/>
                <a:latin typeface="Times New Roman" panose="02020603050405020304" pitchFamily="18" charset="0"/>
                <a:ea typeface="Times New Roman" panose="02020603050405020304" pitchFamily="18" charset="0"/>
              </a:rPr>
              <a:t>The </a:t>
            </a:r>
            <a:r>
              <a:rPr lang="en-US" sz="2200" dirty="0" err="1">
                <a:effectLst/>
                <a:latin typeface="Times New Roman" panose="02020603050405020304" pitchFamily="18" charset="0"/>
                <a:ea typeface="Times New Roman" panose="02020603050405020304" pitchFamily="18" charset="0"/>
              </a:rPr>
              <a:t>MesoNet</a:t>
            </a:r>
            <a:r>
              <a:rPr lang="en-US" sz="2200" dirty="0">
                <a:latin typeface="Times New Roman" panose="02020603050405020304" pitchFamily="18" charset="0"/>
                <a:ea typeface="Times New Roman" panose="02020603050405020304" pitchFamily="18" charset="0"/>
              </a:rPr>
              <a:t> </a:t>
            </a:r>
            <a:r>
              <a:rPr lang="en-US" sz="2200" dirty="0">
                <a:effectLst/>
                <a:latin typeface="Times New Roman" panose="02020603050405020304" pitchFamily="18" charset="0"/>
                <a:ea typeface="Times New Roman" panose="02020603050405020304" pitchFamily="18" charset="0"/>
              </a:rPr>
              <a:t>is a CNN</a:t>
            </a:r>
            <a:r>
              <a:rPr lang="en-US" sz="2200" dirty="0">
                <a:latin typeface="Times New Roman" panose="02020603050405020304" pitchFamily="18" charset="0"/>
                <a:ea typeface="Times New Roman" panose="02020603050405020304" pitchFamily="18" charset="0"/>
              </a:rPr>
              <a:t> architecture </a:t>
            </a:r>
            <a:r>
              <a:rPr lang="en-US" sz="2200" dirty="0">
                <a:effectLst/>
                <a:latin typeface="Times New Roman" panose="02020603050405020304" pitchFamily="18" charset="0"/>
                <a:ea typeface="Times New Roman" panose="02020603050405020304" pitchFamily="18" charset="0"/>
              </a:rPr>
              <a:t>designed for deepfake facial manipulation detection by focusing on capturing “mesoscopic” features within images. </a:t>
            </a:r>
            <a:endParaRPr lang="en-TR" sz="2200" dirty="0"/>
          </a:p>
        </p:txBody>
      </p:sp>
      <p:pic>
        <p:nvPicPr>
          <p:cNvPr id="8" name="Picture 7" descr="A diagram of a flowchart&#10;&#10;Description automatically generated">
            <a:extLst>
              <a:ext uri="{FF2B5EF4-FFF2-40B4-BE49-F238E27FC236}">
                <a16:creationId xmlns:a16="http://schemas.microsoft.com/office/drawing/2014/main" id="{6A42D5C1-3BA5-940D-6455-886E7891633E}"/>
              </a:ext>
            </a:extLst>
          </p:cNvPr>
          <p:cNvPicPr>
            <a:picLocks noChangeAspect="1"/>
          </p:cNvPicPr>
          <p:nvPr/>
        </p:nvPicPr>
        <p:blipFill>
          <a:blip r:embed="rId2"/>
          <a:stretch>
            <a:fillRect/>
          </a:stretch>
        </p:blipFill>
        <p:spPr>
          <a:xfrm>
            <a:off x="6527026" y="431736"/>
            <a:ext cx="4587771" cy="5577840"/>
          </a:xfrm>
          <a:prstGeom prst="rect">
            <a:avLst/>
          </a:prstGeom>
        </p:spPr>
      </p:pic>
      <p:sp>
        <p:nvSpPr>
          <p:cNvPr id="9" name="TextBox 8">
            <a:extLst>
              <a:ext uri="{FF2B5EF4-FFF2-40B4-BE49-F238E27FC236}">
                <a16:creationId xmlns:a16="http://schemas.microsoft.com/office/drawing/2014/main" id="{19814C7D-C061-7428-B3E7-524414777951}"/>
              </a:ext>
            </a:extLst>
          </p:cNvPr>
          <p:cNvSpPr txBox="1"/>
          <p:nvPr/>
        </p:nvSpPr>
        <p:spPr>
          <a:xfrm>
            <a:off x="470704" y="6262042"/>
            <a:ext cx="11250592" cy="461665"/>
          </a:xfrm>
          <a:prstGeom prst="rect">
            <a:avLst/>
          </a:prstGeom>
          <a:noFill/>
        </p:spPr>
        <p:txBody>
          <a:bodyPr wrap="square">
            <a:spAutoFit/>
          </a:bodyPr>
          <a:lstStyle/>
          <a:p>
            <a:r>
              <a:rPr lang="en-US" sz="1200" b="0" i="0" dirty="0" err="1">
                <a:solidFill>
                  <a:srgbClr val="222222"/>
                </a:solidFill>
                <a:effectLst/>
                <a:highlight>
                  <a:srgbClr val="FFFFFF"/>
                </a:highlight>
                <a:latin typeface="Arial" panose="020B0604020202020204" pitchFamily="34" charset="0"/>
              </a:rPr>
              <a:t>Afchar</a:t>
            </a:r>
            <a:r>
              <a:rPr lang="en-US" sz="1200" b="0" i="0" dirty="0">
                <a:solidFill>
                  <a:srgbClr val="222222"/>
                </a:solidFill>
                <a:effectLst/>
                <a:highlight>
                  <a:srgbClr val="FFFFFF"/>
                </a:highlight>
                <a:latin typeface="Arial" panose="020B0604020202020204" pitchFamily="34" charset="0"/>
              </a:rPr>
              <a:t>, D., Nozick, V., Yamagishi, J., &amp; Echizen, I. (2018, December). </a:t>
            </a:r>
            <a:r>
              <a:rPr lang="en-US" sz="1200" b="0" i="0" dirty="0" err="1">
                <a:solidFill>
                  <a:srgbClr val="222222"/>
                </a:solidFill>
                <a:effectLst/>
                <a:highlight>
                  <a:srgbClr val="FFFFFF"/>
                </a:highlight>
                <a:latin typeface="Arial" panose="020B0604020202020204" pitchFamily="34" charset="0"/>
              </a:rPr>
              <a:t>Mesonet</a:t>
            </a:r>
            <a:r>
              <a:rPr lang="en-US" sz="1200" b="0" i="0" dirty="0">
                <a:solidFill>
                  <a:srgbClr val="222222"/>
                </a:solidFill>
                <a:effectLst/>
                <a:highlight>
                  <a:srgbClr val="FFFFFF"/>
                </a:highlight>
                <a:latin typeface="Arial" panose="020B0604020202020204" pitchFamily="34" charset="0"/>
              </a:rPr>
              <a:t>: a compact facial video forgery detection network. In </a:t>
            </a:r>
            <a:r>
              <a:rPr lang="en-US" sz="1200" b="0" i="1" dirty="0">
                <a:solidFill>
                  <a:srgbClr val="222222"/>
                </a:solidFill>
                <a:effectLst/>
                <a:highlight>
                  <a:srgbClr val="FFFFFF"/>
                </a:highlight>
                <a:latin typeface="Arial" panose="020B0604020202020204" pitchFamily="34" charset="0"/>
              </a:rPr>
              <a:t>2018 IEEE international workshop on information forensics and security (WIFS)</a:t>
            </a:r>
            <a:r>
              <a:rPr lang="en-US" sz="1200" b="0" i="0" dirty="0">
                <a:solidFill>
                  <a:srgbClr val="222222"/>
                </a:solidFill>
                <a:effectLst/>
                <a:highlight>
                  <a:srgbClr val="FFFFFF"/>
                </a:highlight>
                <a:latin typeface="Arial" panose="020B0604020202020204" pitchFamily="34" charset="0"/>
              </a:rPr>
              <a:t> (pp. 1-7). IEEE.</a:t>
            </a:r>
            <a:endParaRPr lang="en-TR" sz="1200" dirty="0"/>
          </a:p>
        </p:txBody>
      </p:sp>
    </p:spTree>
    <p:extLst>
      <p:ext uri="{BB962C8B-B14F-4D97-AF65-F5344CB8AC3E}">
        <p14:creationId xmlns:p14="http://schemas.microsoft.com/office/powerpoint/2010/main" val="24958123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DD98FA-5E43-E181-7B4E-F40D73FA6A0B}"/>
              </a:ext>
            </a:extLst>
          </p:cNvPr>
          <p:cNvSpPr>
            <a:spLocks noGrp="1"/>
          </p:cNvSpPr>
          <p:nvPr>
            <p:ph type="title"/>
          </p:nvPr>
        </p:nvSpPr>
        <p:spPr>
          <a:xfrm>
            <a:off x="630935" y="640080"/>
            <a:ext cx="5325021" cy="1481328"/>
          </a:xfrm>
        </p:spPr>
        <p:txBody>
          <a:bodyPr anchor="b">
            <a:normAutofit/>
          </a:bodyPr>
          <a:lstStyle/>
          <a:p>
            <a:r>
              <a:rPr lang="en-US" sz="5400" dirty="0" err="1"/>
              <a:t>MesoInception</a:t>
            </a:r>
            <a:endParaRPr lang="en-TR" sz="5400" dirty="0"/>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DB1AFB-D7F1-C6DF-8D35-E50C158AC6F8}"/>
              </a:ext>
            </a:extLst>
          </p:cNvPr>
          <p:cNvSpPr>
            <a:spLocks noGrp="1"/>
          </p:cNvSpPr>
          <p:nvPr>
            <p:ph idx="1"/>
          </p:nvPr>
        </p:nvSpPr>
        <p:spPr>
          <a:xfrm>
            <a:off x="630936" y="2660904"/>
            <a:ext cx="4818888" cy="3547872"/>
          </a:xfrm>
        </p:spPr>
        <p:txBody>
          <a:bodyPr anchor="t">
            <a:normAutofit/>
          </a:bodyPr>
          <a:lstStyle/>
          <a:p>
            <a:pPr algn="just"/>
            <a:r>
              <a:rPr lang="en-US" sz="2200" dirty="0" err="1">
                <a:effectLst/>
                <a:latin typeface="Times New Roman" panose="02020603050405020304" pitchFamily="18" charset="0"/>
                <a:ea typeface="Times New Roman" panose="02020603050405020304" pitchFamily="18" charset="0"/>
              </a:rPr>
              <a:t>MesoInception</a:t>
            </a:r>
            <a:r>
              <a:rPr lang="en-US" sz="2200" dirty="0">
                <a:effectLst/>
                <a:latin typeface="Times New Roman" panose="02020603050405020304" pitchFamily="18" charset="0"/>
                <a:ea typeface="Times New Roman" panose="02020603050405020304" pitchFamily="18" charset="0"/>
              </a:rPr>
              <a:t> enhances the Meso-4 architecture by integrating inception modules, which enable the network to capture multi-scale features through parallel convolutions with various kernel sizes.</a:t>
            </a:r>
            <a:endParaRPr lang="en-TR" sz="2200" dirty="0"/>
          </a:p>
        </p:txBody>
      </p:sp>
      <p:pic>
        <p:nvPicPr>
          <p:cNvPr id="5" name="Picture 4" descr="A diagram of a system&#10;&#10;Description automatically generated">
            <a:extLst>
              <a:ext uri="{FF2B5EF4-FFF2-40B4-BE49-F238E27FC236}">
                <a16:creationId xmlns:a16="http://schemas.microsoft.com/office/drawing/2014/main" id="{AF16AFAF-12E2-FE57-FA28-B7CEEE88150E}"/>
              </a:ext>
            </a:extLst>
          </p:cNvPr>
          <p:cNvPicPr>
            <a:picLocks noChangeAspect="1"/>
          </p:cNvPicPr>
          <p:nvPr/>
        </p:nvPicPr>
        <p:blipFill>
          <a:blip r:embed="rId2"/>
          <a:stretch>
            <a:fillRect/>
          </a:stretch>
        </p:blipFill>
        <p:spPr>
          <a:xfrm>
            <a:off x="6099048" y="1040702"/>
            <a:ext cx="5458968" cy="4776595"/>
          </a:xfrm>
          <a:prstGeom prst="rect">
            <a:avLst/>
          </a:prstGeom>
        </p:spPr>
      </p:pic>
      <p:sp>
        <p:nvSpPr>
          <p:cNvPr id="6" name="TextBox 5">
            <a:extLst>
              <a:ext uri="{FF2B5EF4-FFF2-40B4-BE49-F238E27FC236}">
                <a16:creationId xmlns:a16="http://schemas.microsoft.com/office/drawing/2014/main" id="{84FF3A79-6EB7-C9E5-044E-E088D4DCF0B4}"/>
              </a:ext>
            </a:extLst>
          </p:cNvPr>
          <p:cNvSpPr txBox="1"/>
          <p:nvPr/>
        </p:nvSpPr>
        <p:spPr>
          <a:xfrm>
            <a:off x="470704" y="6262042"/>
            <a:ext cx="11250592" cy="461665"/>
          </a:xfrm>
          <a:prstGeom prst="rect">
            <a:avLst/>
          </a:prstGeom>
          <a:noFill/>
        </p:spPr>
        <p:txBody>
          <a:bodyPr wrap="square">
            <a:spAutoFit/>
          </a:bodyPr>
          <a:lstStyle/>
          <a:p>
            <a:r>
              <a:rPr lang="en-US" sz="1200" b="0" i="0" dirty="0" err="1">
                <a:solidFill>
                  <a:srgbClr val="222222"/>
                </a:solidFill>
                <a:effectLst/>
                <a:highlight>
                  <a:srgbClr val="FFFFFF"/>
                </a:highlight>
                <a:latin typeface="Arial" panose="020B0604020202020204" pitchFamily="34" charset="0"/>
              </a:rPr>
              <a:t>Afchar</a:t>
            </a:r>
            <a:r>
              <a:rPr lang="en-US" sz="1200" b="0" i="0" dirty="0">
                <a:solidFill>
                  <a:srgbClr val="222222"/>
                </a:solidFill>
                <a:effectLst/>
                <a:highlight>
                  <a:srgbClr val="FFFFFF"/>
                </a:highlight>
                <a:latin typeface="Arial" panose="020B0604020202020204" pitchFamily="34" charset="0"/>
              </a:rPr>
              <a:t>, D., Nozick, V., Yamagishi, J., &amp; Echizen, I. (2018, December). </a:t>
            </a:r>
            <a:r>
              <a:rPr lang="en-US" sz="1200" b="0" i="0" dirty="0" err="1">
                <a:solidFill>
                  <a:srgbClr val="222222"/>
                </a:solidFill>
                <a:effectLst/>
                <a:highlight>
                  <a:srgbClr val="FFFFFF"/>
                </a:highlight>
                <a:latin typeface="Arial" panose="020B0604020202020204" pitchFamily="34" charset="0"/>
              </a:rPr>
              <a:t>Mesonet</a:t>
            </a:r>
            <a:r>
              <a:rPr lang="en-US" sz="1200" b="0" i="0" dirty="0">
                <a:solidFill>
                  <a:srgbClr val="222222"/>
                </a:solidFill>
                <a:effectLst/>
                <a:highlight>
                  <a:srgbClr val="FFFFFF"/>
                </a:highlight>
                <a:latin typeface="Arial" panose="020B0604020202020204" pitchFamily="34" charset="0"/>
              </a:rPr>
              <a:t>: a compact facial video forgery detection network. In </a:t>
            </a:r>
            <a:r>
              <a:rPr lang="en-US" sz="1200" b="0" i="1" dirty="0">
                <a:solidFill>
                  <a:srgbClr val="222222"/>
                </a:solidFill>
                <a:effectLst/>
                <a:highlight>
                  <a:srgbClr val="FFFFFF"/>
                </a:highlight>
                <a:latin typeface="Arial" panose="020B0604020202020204" pitchFamily="34" charset="0"/>
              </a:rPr>
              <a:t>2018 IEEE international workshop on information forensics and security (WIFS)</a:t>
            </a:r>
            <a:r>
              <a:rPr lang="en-US" sz="1200" b="0" i="0" dirty="0">
                <a:solidFill>
                  <a:srgbClr val="222222"/>
                </a:solidFill>
                <a:effectLst/>
                <a:highlight>
                  <a:srgbClr val="FFFFFF"/>
                </a:highlight>
                <a:latin typeface="Arial" panose="020B0604020202020204" pitchFamily="34" charset="0"/>
              </a:rPr>
              <a:t> (pp. 1-7). IEEE.</a:t>
            </a:r>
            <a:endParaRPr lang="en-TR" sz="1200" dirty="0"/>
          </a:p>
        </p:txBody>
      </p:sp>
    </p:spTree>
    <p:extLst>
      <p:ext uri="{BB962C8B-B14F-4D97-AF65-F5344CB8AC3E}">
        <p14:creationId xmlns:p14="http://schemas.microsoft.com/office/powerpoint/2010/main" val="2722773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065E2-F529-68C5-CF4B-4202EA5870CB}"/>
              </a:ext>
            </a:extLst>
          </p:cNvPr>
          <p:cNvSpPr>
            <a:spLocks noGrp="1"/>
          </p:cNvSpPr>
          <p:nvPr>
            <p:ph type="title"/>
          </p:nvPr>
        </p:nvSpPr>
        <p:spPr>
          <a:xfrm>
            <a:off x="838200" y="249642"/>
            <a:ext cx="10515600" cy="1325563"/>
          </a:xfrm>
        </p:spPr>
        <p:txBody>
          <a:bodyPr/>
          <a:lstStyle/>
          <a:p>
            <a:r>
              <a:rPr lang="en-TR" dirty="0"/>
              <a:t>Results of MesoNet and MesoInception</a:t>
            </a:r>
          </a:p>
        </p:txBody>
      </p:sp>
      <p:sp>
        <p:nvSpPr>
          <p:cNvPr id="3" name="Content Placeholder 2">
            <a:extLst>
              <a:ext uri="{FF2B5EF4-FFF2-40B4-BE49-F238E27FC236}">
                <a16:creationId xmlns:a16="http://schemas.microsoft.com/office/drawing/2014/main" id="{1D91A9BE-15EA-B59C-6B20-C766234C805B}"/>
              </a:ext>
            </a:extLst>
          </p:cNvPr>
          <p:cNvSpPr>
            <a:spLocks noGrp="1"/>
          </p:cNvSpPr>
          <p:nvPr>
            <p:ph idx="1"/>
          </p:nvPr>
        </p:nvSpPr>
        <p:spPr>
          <a:xfrm>
            <a:off x="838200" y="5616024"/>
            <a:ext cx="10942674" cy="1704653"/>
          </a:xfrm>
        </p:spPr>
        <p:txBody>
          <a:bodyPr>
            <a:normAutofit/>
          </a:bodyPr>
          <a:lstStyle/>
          <a:p>
            <a:r>
              <a:rPr lang="en-US" sz="2400" dirty="0">
                <a:latin typeface="Times New Roman" panose="02020603050405020304" pitchFamily="18" charset="0"/>
                <a:cs typeface="Times New Roman" panose="02020603050405020304" pitchFamily="18" charset="0"/>
              </a:rPr>
              <a:t>In contrast to these results, the focus of the following papers is to compare cross-dataset performances using only FF++ data for training.</a:t>
            </a:r>
            <a:endParaRPr lang="en-TR" sz="2400" dirty="0">
              <a:latin typeface="Times New Roman" panose="02020603050405020304" pitchFamily="18" charset="0"/>
              <a:cs typeface="Times New Roman" panose="02020603050405020304" pitchFamily="18" charset="0"/>
            </a:endParaRPr>
          </a:p>
        </p:txBody>
      </p:sp>
      <p:sp>
        <p:nvSpPr>
          <p:cNvPr id="4" name="Content Placeholder 2">
            <a:extLst>
              <a:ext uri="{FF2B5EF4-FFF2-40B4-BE49-F238E27FC236}">
                <a16:creationId xmlns:a16="http://schemas.microsoft.com/office/drawing/2014/main" id="{AD18404E-079A-6FB4-BC19-4CC15D2BDBAA}"/>
              </a:ext>
            </a:extLst>
          </p:cNvPr>
          <p:cNvSpPr txBox="1">
            <a:spLocks/>
          </p:cNvSpPr>
          <p:nvPr/>
        </p:nvSpPr>
        <p:spPr>
          <a:xfrm>
            <a:off x="838200" y="1275088"/>
            <a:ext cx="10515600" cy="9417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Times New Roman" panose="02020603050405020304" pitchFamily="18" charset="0"/>
                <a:cs typeface="Times New Roman" panose="02020603050405020304" pitchFamily="18" charset="0"/>
              </a:rPr>
              <a:t>The Deepfake dataset created by the authors and Face2Face from </a:t>
            </a:r>
            <a:r>
              <a:rPr lang="en-US" sz="2400" dirty="0" err="1">
                <a:latin typeface="Times New Roman" panose="02020603050405020304" pitchFamily="18" charset="0"/>
                <a:cs typeface="Times New Roman" panose="02020603050405020304" pitchFamily="18" charset="0"/>
              </a:rPr>
              <a:t>FaceForensics</a:t>
            </a:r>
            <a:r>
              <a:rPr lang="en-US" sz="2400" dirty="0">
                <a:latin typeface="Times New Roman" panose="02020603050405020304" pitchFamily="18" charset="0"/>
                <a:cs typeface="Times New Roman" panose="02020603050405020304" pitchFamily="18" charset="0"/>
              </a:rPr>
              <a:t> dataset were used to train the models.</a:t>
            </a:r>
            <a:endParaRPr lang="en-TR" sz="2400" dirty="0">
              <a:latin typeface="Times New Roman" panose="02020603050405020304" pitchFamily="18" charset="0"/>
              <a:cs typeface="Times New Roman" panose="02020603050405020304" pitchFamily="18" charset="0"/>
            </a:endParaRPr>
          </a:p>
        </p:txBody>
      </p:sp>
      <p:graphicFrame>
        <p:nvGraphicFramePr>
          <p:cNvPr id="5" name="Table 4">
            <a:extLst>
              <a:ext uri="{FF2B5EF4-FFF2-40B4-BE49-F238E27FC236}">
                <a16:creationId xmlns:a16="http://schemas.microsoft.com/office/drawing/2014/main" id="{B6C4A824-C3EC-BAB5-2A1B-8238952DD517}"/>
              </a:ext>
            </a:extLst>
          </p:cNvPr>
          <p:cNvGraphicFramePr>
            <a:graphicFrameLocks noGrp="1"/>
          </p:cNvGraphicFramePr>
          <p:nvPr>
            <p:extLst>
              <p:ext uri="{D42A27DB-BD31-4B8C-83A1-F6EECF244321}">
                <p14:modId xmlns:p14="http://schemas.microsoft.com/office/powerpoint/2010/main" val="148934157"/>
              </p:ext>
            </p:extLst>
          </p:nvPr>
        </p:nvGraphicFramePr>
        <p:xfrm>
          <a:off x="1865856" y="2216877"/>
          <a:ext cx="8830497" cy="1645920"/>
        </p:xfrm>
        <a:graphic>
          <a:graphicData uri="http://schemas.openxmlformats.org/drawingml/2006/table">
            <a:tbl>
              <a:tblPr firstRow="1" bandRow="1">
                <a:tableStyleId>{5C22544A-7EE6-4342-B048-85BDC9FD1C3A}</a:tableStyleId>
              </a:tblPr>
              <a:tblGrid>
                <a:gridCol w="2943499">
                  <a:extLst>
                    <a:ext uri="{9D8B030D-6E8A-4147-A177-3AD203B41FA5}">
                      <a16:colId xmlns:a16="http://schemas.microsoft.com/office/drawing/2014/main" val="1578687838"/>
                    </a:ext>
                  </a:extLst>
                </a:gridCol>
                <a:gridCol w="2943499">
                  <a:extLst>
                    <a:ext uri="{9D8B030D-6E8A-4147-A177-3AD203B41FA5}">
                      <a16:colId xmlns:a16="http://schemas.microsoft.com/office/drawing/2014/main" val="2837592766"/>
                    </a:ext>
                  </a:extLst>
                </a:gridCol>
                <a:gridCol w="2943499">
                  <a:extLst>
                    <a:ext uri="{9D8B030D-6E8A-4147-A177-3AD203B41FA5}">
                      <a16:colId xmlns:a16="http://schemas.microsoft.com/office/drawing/2014/main" val="3557460833"/>
                    </a:ext>
                  </a:extLst>
                </a:gridCol>
              </a:tblGrid>
              <a:tr h="352956">
                <a:tc>
                  <a:txBody>
                    <a:bodyPr/>
                    <a:lstStyle/>
                    <a:p>
                      <a:pPr algn="ctr"/>
                      <a:r>
                        <a:rPr lang="en-TR" dirty="0">
                          <a:latin typeface="Times New Roman" panose="02020603050405020304" pitchFamily="18" charset="0"/>
                          <a:cs typeface="Times New Roman" panose="02020603050405020304" pitchFamily="18" charset="0"/>
                        </a:rPr>
                        <a:t>Set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Deepfake Class</a:t>
                      </a:r>
                    </a:p>
                  </a:txBody>
                  <a:tcPr/>
                </a:tc>
                <a:tc>
                  <a:txBody>
                    <a:bodyPr/>
                    <a:lstStyle/>
                    <a:p>
                      <a:pPr algn="ctr"/>
                      <a:r>
                        <a:rPr lang="en-TR" dirty="0">
                          <a:latin typeface="Times New Roman" panose="02020603050405020304" pitchFamily="18" charset="0"/>
                          <a:cs typeface="Times New Roman" panose="02020603050405020304" pitchFamily="18" charset="0"/>
                        </a:rPr>
                        <a:t>Real Class</a:t>
                      </a:r>
                    </a:p>
                  </a:txBody>
                  <a:tcPr/>
                </a:tc>
                <a:extLst>
                  <a:ext uri="{0D108BD9-81ED-4DB2-BD59-A6C34878D82A}">
                    <a16:rowId xmlns:a16="http://schemas.microsoft.com/office/drawing/2014/main" val="1495515041"/>
                  </a:ext>
                </a:extLst>
              </a:tr>
              <a:tr h="575338">
                <a:tc>
                  <a:txBody>
                    <a:bodyPr/>
                    <a:lstStyle/>
                    <a:p>
                      <a:pPr algn="ctr"/>
                      <a:r>
                        <a:rPr lang="en-TR" dirty="0">
                          <a:latin typeface="Times New Roman" panose="02020603050405020304" pitchFamily="18" charset="0"/>
                          <a:cs typeface="Times New Roman" panose="02020603050405020304" pitchFamily="18" charset="0"/>
                        </a:rPr>
                        <a:t>Deepfake training</a:t>
                      </a:r>
                    </a:p>
                    <a:p>
                      <a:pPr algn="ctr"/>
                      <a:r>
                        <a:rPr lang="en-TR" dirty="0">
                          <a:latin typeface="Times New Roman" panose="02020603050405020304" pitchFamily="18" charset="0"/>
                          <a:cs typeface="Times New Roman" panose="02020603050405020304" pitchFamily="18" charset="0"/>
                        </a:rPr>
                        <a:t>Deepfake testing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5111</a:t>
                      </a:r>
                    </a:p>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2889</a:t>
                      </a:r>
                    </a:p>
                  </a:txBody>
                  <a:tcPr/>
                </a:tc>
                <a:tc>
                  <a:txBody>
                    <a:bodyPr/>
                    <a:lstStyle/>
                    <a:p>
                      <a:pPr algn="ctr"/>
                      <a:r>
                        <a:rPr lang="en-TR" dirty="0">
                          <a:latin typeface="Times New Roman" panose="02020603050405020304" pitchFamily="18" charset="0"/>
                          <a:cs typeface="Times New Roman" panose="02020603050405020304" pitchFamily="18" charset="0"/>
                        </a:rPr>
                        <a:t>7250</a:t>
                      </a:r>
                    </a:p>
                    <a:p>
                      <a:pPr algn="ctr"/>
                      <a:r>
                        <a:rPr lang="en-TR" dirty="0">
                          <a:latin typeface="Times New Roman" panose="02020603050405020304" pitchFamily="18" charset="0"/>
                          <a:cs typeface="Times New Roman" panose="02020603050405020304" pitchFamily="18" charset="0"/>
                        </a:rPr>
                        <a:t>4259</a:t>
                      </a:r>
                    </a:p>
                  </a:txBody>
                  <a:tcPr/>
                </a:tc>
                <a:extLst>
                  <a:ext uri="{0D108BD9-81ED-4DB2-BD59-A6C34878D82A}">
                    <a16:rowId xmlns:a16="http://schemas.microsoft.com/office/drawing/2014/main" val="1739802927"/>
                  </a:ext>
                </a:extLst>
              </a:tr>
              <a:tr h="575338">
                <a:tc>
                  <a:txBody>
                    <a:bodyPr/>
                    <a:lstStyle/>
                    <a:p>
                      <a:pPr algn="ctr"/>
                      <a:r>
                        <a:rPr lang="en-TR" dirty="0">
                          <a:latin typeface="Times New Roman" panose="02020603050405020304" pitchFamily="18" charset="0"/>
                          <a:cs typeface="Times New Roman" panose="02020603050405020304" pitchFamily="18" charset="0"/>
                        </a:rPr>
                        <a:t>Face2Face training</a:t>
                      </a:r>
                    </a:p>
                    <a:p>
                      <a:pPr algn="ctr"/>
                      <a:r>
                        <a:rPr lang="en-TR" dirty="0">
                          <a:latin typeface="Times New Roman" panose="02020603050405020304" pitchFamily="18" charset="0"/>
                          <a:cs typeface="Times New Roman" panose="02020603050405020304" pitchFamily="18" charset="0"/>
                        </a:rPr>
                        <a:t>Face2Face testing</a:t>
                      </a:r>
                    </a:p>
                  </a:txBody>
                  <a:tcPr/>
                </a:tc>
                <a:tc>
                  <a:txBody>
                    <a:bodyPr/>
                    <a:lstStyle/>
                    <a:p>
                      <a:pPr algn="ctr"/>
                      <a:r>
                        <a:rPr lang="en-TR" dirty="0">
                          <a:latin typeface="Times New Roman" panose="02020603050405020304" pitchFamily="18" charset="0"/>
                          <a:cs typeface="Times New Roman" panose="02020603050405020304" pitchFamily="18" charset="0"/>
                        </a:rPr>
                        <a:t>4500</a:t>
                      </a:r>
                    </a:p>
                    <a:p>
                      <a:pPr algn="ctr"/>
                      <a:r>
                        <a:rPr lang="en-TR" dirty="0">
                          <a:latin typeface="Times New Roman" panose="02020603050405020304" pitchFamily="18" charset="0"/>
                          <a:cs typeface="Times New Roman" panose="02020603050405020304" pitchFamily="18" charset="0"/>
                        </a:rPr>
                        <a:t>3000</a:t>
                      </a:r>
                    </a:p>
                  </a:txBody>
                  <a:tcPr/>
                </a:tc>
                <a:tc>
                  <a:txBody>
                    <a:bodyPr/>
                    <a:lstStyle/>
                    <a:p>
                      <a:pPr algn="ctr"/>
                      <a:r>
                        <a:rPr lang="en-TR" dirty="0">
                          <a:latin typeface="Times New Roman" panose="02020603050405020304" pitchFamily="18" charset="0"/>
                          <a:cs typeface="Times New Roman" panose="02020603050405020304" pitchFamily="18" charset="0"/>
                        </a:rPr>
                        <a:t>4500</a:t>
                      </a:r>
                    </a:p>
                    <a:p>
                      <a:pPr algn="ctr"/>
                      <a:r>
                        <a:rPr lang="en-TR" dirty="0">
                          <a:latin typeface="Times New Roman" panose="02020603050405020304" pitchFamily="18" charset="0"/>
                          <a:cs typeface="Times New Roman" panose="02020603050405020304" pitchFamily="18" charset="0"/>
                        </a:rPr>
                        <a:t>3000</a:t>
                      </a:r>
                    </a:p>
                  </a:txBody>
                  <a:tcPr/>
                </a:tc>
                <a:extLst>
                  <a:ext uri="{0D108BD9-81ED-4DB2-BD59-A6C34878D82A}">
                    <a16:rowId xmlns:a16="http://schemas.microsoft.com/office/drawing/2014/main" val="2908173403"/>
                  </a:ext>
                </a:extLst>
              </a:tr>
            </a:tbl>
          </a:graphicData>
        </a:graphic>
      </p:graphicFrame>
      <p:graphicFrame>
        <p:nvGraphicFramePr>
          <p:cNvPr id="6" name="Table 5">
            <a:extLst>
              <a:ext uri="{FF2B5EF4-FFF2-40B4-BE49-F238E27FC236}">
                <a16:creationId xmlns:a16="http://schemas.microsoft.com/office/drawing/2014/main" id="{EC2E04E5-A045-5992-D276-E1E8707DAD2C}"/>
              </a:ext>
            </a:extLst>
          </p:cNvPr>
          <p:cNvGraphicFramePr>
            <a:graphicFrameLocks noGrp="1"/>
          </p:cNvGraphicFramePr>
          <p:nvPr>
            <p:extLst>
              <p:ext uri="{D42A27DB-BD31-4B8C-83A1-F6EECF244321}">
                <p14:modId xmlns:p14="http://schemas.microsoft.com/office/powerpoint/2010/main" val="2633013705"/>
              </p:ext>
            </p:extLst>
          </p:nvPr>
        </p:nvGraphicFramePr>
        <p:xfrm>
          <a:off x="1865857" y="4110111"/>
          <a:ext cx="8830496" cy="1433052"/>
        </p:xfrm>
        <a:graphic>
          <a:graphicData uri="http://schemas.openxmlformats.org/drawingml/2006/table">
            <a:tbl>
              <a:tblPr firstRow="1" bandRow="1">
                <a:tableStyleId>{5C22544A-7EE6-4342-B048-85BDC9FD1C3A}</a:tableStyleId>
              </a:tblPr>
              <a:tblGrid>
                <a:gridCol w="2207624">
                  <a:extLst>
                    <a:ext uri="{9D8B030D-6E8A-4147-A177-3AD203B41FA5}">
                      <a16:colId xmlns:a16="http://schemas.microsoft.com/office/drawing/2014/main" val="1578687838"/>
                    </a:ext>
                  </a:extLst>
                </a:gridCol>
                <a:gridCol w="2207624">
                  <a:extLst>
                    <a:ext uri="{9D8B030D-6E8A-4147-A177-3AD203B41FA5}">
                      <a16:colId xmlns:a16="http://schemas.microsoft.com/office/drawing/2014/main" val="2837592766"/>
                    </a:ext>
                  </a:extLst>
                </a:gridCol>
                <a:gridCol w="2207624">
                  <a:extLst>
                    <a:ext uri="{9D8B030D-6E8A-4147-A177-3AD203B41FA5}">
                      <a16:colId xmlns:a16="http://schemas.microsoft.com/office/drawing/2014/main" val="2457440501"/>
                    </a:ext>
                  </a:extLst>
                </a:gridCol>
                <a:gridCol w="2207624">
                  <a:extLst>
                    <a:ext uri="{9D8B030D-6E8A-4147-A177-3AD203B41FA5}">
                      <a16:colId xmlns:a16="http://schemas.microsoft.com/office/drawing/2014/main" val="3557460833"/>
                    </a:ext>
                  </a:extLst>
                </a:gridCol>
              </a:tblGrid>
              <a:tr h="352956">
                <a:tc>
                  <a:txBody>
                    <a:bodyPr/>
                    <a:lstStyle/>
                    <a:p>
                      <a:pPr algn="ctr"/>
                      <a:r>
                        <a:rPr lang="en-TR" dirty="0">
                          <a:latin typeface="Times New Roman" panose="02020603050405020304" pitchFamily="18" charset="0"/>
                          <a:cs typeface="Times New Roman" panose="02020603050405020304" pitchFamily="18" charset="0"/>
                        </a:rPr>
                        <a:t>Network</a:t>
                      </a:r>
                    </a:p>
                  </a:txBody>
                  <a:tcPr/>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Face2Face Classification Score (AUC)</a:t>
                      </a:r>
                    </a:p>
                  </a:txBody>
                  <a:tcPr/>
                </a:tc>
                <a:tc hMerge="1">
                  <a:txBody>
                    <a:bodyPr/>
                    <a:lstStyle/>
                    <a:p>
                      <a:endParaRPr lang="en-TR"/>
                    </a:p>
                  </a:txBody>
                  <a:tcPr/>
                </a:tc>
                <a:tc hMerge="1">
                  <a:txBody>
                    <a:bodyPr/>
                    <a:lstStyle/>
                    <a:p>
                      <a:pPr algn="ctr"/>
                      <a:endParaRPr lang="en-TR"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95515041"/>
                  </a:ext>
                </a:extLst>
              </a:tr>
              <a:tr h="427212">
                <a:tc>
                  <a:txBody>
                    <a:bodyPr/>
                    <a:lstStyle/>
                    <a:p>
                      <a:pPr algn="ctr"/>
                      <a:r>
                        <a:rPr lang="en-TR" dirty="0">
                          <a:latin typeface="Times New Roman" panose="02020603050405020304" pitchFamily="18" charset="0"/>
                          <a:cs typeface="Times New Roman" panose="02020603050405020304" pitchFamily="18" charset="0"/>
                        </a:rPr>
                        <a:t>Compression Level</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TR" dirty="0">
                          <a:latin typeface="Times New Roman" panose="02020603050405020304" pitchFamily="18" charset="0"/>
                          <a:cs typeface="Times New Roman" panose="02020603050405020304" pitchFamily="18" charset="0"/>
                        </a:rPr>
                        <a:t>23 (light)</a:t>
                      </a:r>
                    </a:p>
                  </a:txBody>
                  <a:tcPr/>
                </a:tc>
                <a:tc>
                  <a:txBody>
                    <a:bodyPr/>
                    <a:lstStyle/>
                    <a:p>
                      <a:pPr algn="ctr"/>
                      <a:r>
                        <a:rPr lang="en-TR" dirty="0">
                          <a:latin typeface="Times New Roman" panose="02020603050405020304" pitchFamily="18" charset="0"/>
                          <a:cs typeface="Times New Roman" panose="02020603050405020304" pitchFamily="18" charset="0"/>
                        </a:rPr>
                        <a:t>40 (strong)</a:t>
                      </a:r>
                    </a:p>
                  </a:txBody>
                  <a:tcPr/>
                </a:tc>
                <a:extLst>
                  <a:ext uri="{0D108BD9-81ED-4DB2-BD59-A6C34878D82A}">
                    <a16:rowId xmlns:a16="http://schemas.microsoft.com/office/drawing/2014/main" val="1739802927"/>
                  </a:ext>
                </a:extLst>
              </a:tr>
              <a:tr h="575338">
                <a:tc>
                  <a:txBody>
                    <a:bodyPr/>
                    <a:lstStyle/>
                    <a:p>
                      <a:pPr algn="ctr"/>
                      <a:r>
                        <a:rPr lang="en-TR" dirty="0">
                          <a:latin typeface="Times New Roman" panose="02020603050405020304" pitchFamily="18" charset="0"/>
                          <a:cs typeface="Times New Roman" panose="02020603050405020304" pitchFamily="18" charset="0"/>
                        </a:rPr>
                        <a:t>MesoNet</a:t>
                      </a:r>
                    </a:p>
                    <a:p>
                      <a:pPr algn="ctr"/>
                      <a:r>
                        <a:rPr lang="en-TR" dirty="0">
                          <a:latin typeface="Times New Roman" panose="02020603050405020304" pitchFamily="18" charset="0"/>
                          <a:cs typeface="Times New Roman" panose="02020603050405020304" pitchFamily="18" charset="0"/>
                        </a:rPr>
                        <a:t>MesoInception</a:t>
                      </a:r>
                    </a:p>
                  </a:txBody>
                  <a:tcPr/>
                </a:tc>
                <a:tc>
                  <a:txBody>
                    <a:bodyPr/>
                    <a:lstStyle/>
                    <a:p>
                      <a:pPr algn="ctr"/>
                      <a:r>
                        <a:rPr lang="en-TR" dirty="0">
                          <a:latin typeface="Times New Roman" panose="02020603050405020304" pitchFamily="18" charset="0"/>
                          <a:cs typeface="Times New Roman" panose="02020603050405020304" pitchFamily="18" charset="0"/>
                        </a:rPr>
                        <a:t>0.946</a:t>
                      </a:r>
                    </a:p>
                    <a:p>
                      <a:pPr algn="ctr"/>
                      <a:r>
                        <a:rPr lang="en-TR" dirty="0">
                          <a:latin typeface="Times New Roman" panose="02020603050405020304" pitchFamily="18" charset="0"/>
                          <a:cs typeface="Times New Roman" panose="02020603050405020304" pitchFamily="18" charset="0"/>
                        </a:rPr>
                        <a:t>0.968</a:t>
                      </a:r>
                    </a:p>
                  </a:txBody>
                  <a:tcPr/>
                </a:tc>
                <a:tc>
                  <a:txBody>
                    <a:bodyPr/>
                    <a:lstStyle/>
                    <a:p>
                      <a:pPr algn="ctr"/>
                      <a:r>
                        <a:rPr lang="en-TR" dirty="0">
                          <a:latin typeface="Times New Roman" panose="02020603050405020304" pitchFamily="18" charset="0"/>
                          <a:cs typeface="Times New Roman" panose="02020603050405020304" pitchFamily="18" charset="0"/>
                        </a:rPr>
                        <a:t>0.924</a:t>
                      </a:r>
                    </a:p>
                    <a:p>
                      <a:pPr algn="ctr"/>
                      <a:r>
                        <a:rPr lang="en-TR" dirty="0">
                          <a:latin typeface="Times New Roman" panose="02020603050405020304" pitchFamily="18" charset="0"/>
                          <a:cs typeface="Times New Roman" panose="02020603050405020304" pitchFamily="18" charset="0"/>
                        </a:rPr>
                        <a:t>0.934</a:t>
                      </a:r>
                    </a:p>
                  </a:txBody>
                  <a:tcPr/>
                </a:tc>
                <a:tc>
                  <a:txBody>
                    <a:bodyPr/>
                    <a:lstStyle/>
                    <a:p>
                      <a:pPr algn="ctr"/>
                      <a:r>
                        <a:rPr lang="en-TR" dirty="0">
                          <a:latin typeface="Times New Roman" panose="02020603050405020304" pitchFamily="18" charset="0"/>
                          <a:cs typeface="Times New Roman" panose="02020603050405020304" pitchFamily="18" charset="0"/>
                        </a:rPr>
                        <a:t>0.832</a:t>
                      </a:r>
                    </a:p>
                    <a:p>
                      <a:pPr algn="ctr"/>
                      <a:r>
                        <a:rPr lang="en-TR" dirty="0">
                          <a:latin typeface="Times New Roman" panose="02020603050405020304" pitchFamily="18" charset="0"/>
                          <a:cs typeface="Times New Roman" panose="02020603050405020304" pitchFamily="18" charset="0"/>
                        </a:rPr>
                        <a:t>0.813</a:t>
                      </a:r>
                    </a:p>
                  </a:txBody>
                  <a:tcPr/>
                </a:tc>
                <a:extLst>
                  <a:ext uri="{0D108BD9-81ED-4DB2-BD59-A6C34878D82A}">
                    <a16:rowId xmlns:a16="http://schemas.microsoft.com/office/drawing/2014/main" val="2908173403"/>
                  </a:ext>
                </a:extLst>
              </a:tr>
            </a:tbl>
          </a:graphicData>
        </a:graphic>
      </p:graphicFrame>
      <p:sp>
        <p:nvSpPr>
          <p:cNvPr id="7" name="TextBox 6">
            <a:extLst>
              <a:ext uri="{FF2B5EF4-FFF2-40B4-BE49-F238E27FC236}">
                <a16:creationId xmlns:a16="http://schemas.microsoft.com/office/drawing/2014/main" id="{6E53F618-4704-0EC3-C9C0-F090A31E0B85}"/>
              </a:ext>
            </a:extLst>
          </p:cNvPr>
          <p:cNvSpPr txBox="1"/>
          <p:nvPr/>
        </p:nvSpPr>
        <p:spPr>
          <a:xfrm>
            <a:off x="470704" y="6377525"/>
            <a:ext cx="11250592" cy="461665"/>
          </a:xfrm>
          <a:prstGeom prst="rect">
            <a:avLst/>
          </a:prstGeom>
          <a:noFill/>
        </p:spPr>
        <p:txBody>
          <a:bodyPr wrap="square">
            <a:spAutoFit/>
          </a:bodyPr>
          <a:lstStyle/>
          <a:p>
            <a:r>
              <a:rPr lang="en-US" sz="1200" b="0" i="0" dirty="0" err="1">
                <a:solidFill>
                  <a:srgbClr val="222222"/>
                </a:solidFill>
                <a:effectLst/>
                <a:highlight>
                  <a:srgbClr val="FFFFFF"/>
                </a:highlight>
                <a:latin typeface="Arial" panose="020B0604020202020204" pitchFamily="34" charset="0"/>
              </a:rPr>
              <a:t>Afchar</a:t>
            </a:r>
            <a:r>
              <a:rPr lang="en-US" sz="1200" b="0" i="0" dirty="0">
                <a:solidFill>
                  <a:srgbClr val="222222"/>
                </a:solidFill>
                <a:effectLst/>
                <a:highlight>
                  <a:srgbClr val="FFFFFF"/>
                </a:highlight>
                <a:latin typeface="Arial" panose="020B0604020202020204" pitchFamily="34" charset="0"/>
              </a:rPr>
              <a:t>, D., Nozick, V., Yamagishi, J., &amp; Echizen, I. (2018, December). </a:t>
            </a:r>
            <a:r>
              <a:rPr lang="en-US" sz="1200" b="0" i="0" dirty="0" err="1">
                <a:solidFill>
                  <a:srgbClr val="222222"/>
                </a:solidFill>
                <a:effectLst/>
                <a:highlight>
                  <a:srgbClr val="FFFFFF"/>
                </a:highlight>
                <a:latin typeface="Arial" panose="020B0604020202020204" pitchFamily="34" charset="0"/>
              </a:rPr>
              <a:t>Mesonet</a:t>
            </a:r>
            <a:r>
              <a:rPr lang="en-US" sz="1200" b="0" i="0" dirty="0">
                <a:solidFill>
                  <a:srgbClr val="222222"/>
                </a:solidFill>
                <a:effectLst/>
                <a:highlight>
                  <a:srgbClr val="FFFFFF"/>
                </a:highlight>
                <a:latin typeface="Arial" panose="020B0604020202020204" pitchFamily="34" charset="0"/>
              </a:rPr>
              <a:t>: a compact facial video forgery detection network. In </a:t>
            </a:r>
            <a:r>
              <a:rPr lang="en-US" sz="1200" b="0" i="1" dirty="0">
                <a:solidFill>
                  <a:srgbClr val="222222"/>
                </a:solidFill>
                <a:effectLst/>
                <a:highlight>
                  <a:srgbClr val="FFFFFF"/>
                </a:highlight>
                <a:latin typeface="Arial" panose="020B0604020202020204" pitchFamily="34" charset="0"/>
              </a:rPr>
              <a:t>2018 IEEE international workshop on information forensics and security (WIFS)</a:t>
            </a:r>
            <a:r>
              <a:rPr lang="en-US" sz="1200" b="0" i="0" dirty="0">
                <a:solidFill>
                  <a:srgbClr val="222222"/>
                </a:solidFill>
                <a:effectLst/>
                <a:highlight>
                  <a:srgbClr val="FFFFFF"/>
                </a:highlight>
                <a:latin typeface="Arial" panose="020B0604020202020204" pitchFamily="34" charset="0"/>
              </a:rPr>
              <a:t> (pp. 1-7). IEEE.</a:t>
            </a:r>
            <a:endParaRPr lang="en-TR" sz="1200" dirty="0"/>
          </a:p>
        </p:txBody>
      </p:sp>
    </p:spTree>
    <p:extLst>
      <p:ext uri="{BB962C8B-B14F-4D97-AF65-F5344CB8AC3E}">
        <p14:creationId xmlns:p14="http://schemas.microsoft.com/office/powerpoint/2010/main" val="2130322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808</TotalTime>
  <Words>2996</Words>
  <Application>Microsoft Macintosh PowerPoint</Application>
  <PresentationFormat>Widescreen</PresentationFormat>
  <Paragraphs>270</Paragraphs>
  <Slides>30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Aptos</vt:lpstr>
      <vt:lpstr>Aptos Display</vt:lpstr>
      <vt:lpstr>Arial</vt:lpstr>
      <vt:lpstr>Times New Roman</vt:lpstr>
      <vt:lpstr>Office Theme</vt:lpstr>
      <vt:lpstr>Deepfake Detection </vt:lpstr>
      <vt:lpstr>Problem Definition</vt:lpstr>
      <vt:lpstr>How to Generate Deepfakes?</vt:lpstr>
      <vt:lpstr>Datasets</vt:lpstr>
      <vt:lpstr>Datasets</vt:lpstr>
      <vt:lpstr>Methods</vt:lpstr>
      <vt:lpstr>MesoNet</vt:lpstr>
      <vt:lpstr>MesoInception</vt:lpstr>
      <vt:lpstr>Results of MesoNet and MesoInception</vt:lpstr>
      <vt:lpstr>Xception</vt:lpstr>
      <vt:lpstr>Results of Xception</vt:lpstr>
      <vt:lpstr>Face X-Ray (CVPR 2020)</vt:lpstr>
      <vt:lpstr>Face X-Ray (CVPR 2020)</vt:lpstr>
      <vt:lpstr>Results of Face X-Ray</vt:lpstr>
      <vt:lpstr>On Improving Cross-dataset Generalization of Deepfake Detectors (CVPR 2022)</vt:lpstr>
      <vt:lpstr>On Improving Cross-dataset Generalization of Deepfake Detectors (CVPR 2022)</vt:lpstr>
      <vt:lpstr>Results of “On Improving Cross-dataset Generalization of Deepfake Detectors”</vt:lpstr>
      <vt:lpstr>Implicit Identity Leakage (CVPR 2023) </vt:lpstr>
      <vt:lpstr>Implicit Identity Leakage (CVPR 2023) </vt:lpstr>
      <vt:lpstr>Implicit Identity Leakage (CVPR 2023) </vt:lpstr>
      <vt:lpstr>Results of Implicit Identity Leakage </vt:lpstr>
      <vt:lpstr>Emirhan’s Method: BLIP </vt:lpstr>
      <vt:lpstr>Emirhan’s Method: BLIP </vt:lpstr>
      <vt:lpstr>Emirhan’s Method: BLIP </vt:lpstr>
      <vt:lpstr>Comparison of All Mentioned Methods</vt:lpstr>
      <vt:lpstr>Implementations</vt:lpstr>
      <vt:lpstr>Paper Results vs. Implementation Results</vt:lpstr>
      <vt:lpstr>Implementation Result of Face X-Ray</vt:lpstr>
      <vt:lpstr>Future Work</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Deepfake Detection </dc:title>
  <dc:creator>Emirhan Bilgiç</dc:creator>
  <cp:lastModifiedBy>Emirhan Bilgiç</cp:lastModifiedBy>
  <cp:revision>25</cp:revision>
  <dcterms:created xsi:type="dcterms:W3CDTF">2024-03-25T17:04:44Z</dcterms:created>
  <dcterms:modified xsi:type="dcterms:W3CDTF">2024-05-24T21:19:41Z</dcterms:modified>
</cp:coreProperties>
</file>

<file path=docProps/thumbnail.jpeg>
</file>